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18.xml" ContentType="application/vnd.openxmlformats-officedocument.presentationml.notesSlide+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4" r:id="rId19"/>
  </p:sldIdLst>
  <p:sldSz cx="9144000" cy="6858000" type="screen4x3"/>
  <p:notesSz cx="6858000" cy="9144000"/>
  <p:defaultTextStyle>
    <a:defPPr>
      <a:defRPr lang="pl-PL"/>
    </a:defPPr>
    <a:lvl1pPr algn="l" rtl="0" fontAlgn="base">
      <a:spcBef>
        <a:spcPct val="0"/>
      </a:spcBef>
      <a:spcAft>
        <a:spcPct val="0"/>
      </a:spcAft>
      <a:defRPr sz="2800" kern="1200">
        <a:solidFill>
          <a:schemeClr val="tx1"/>
        </a:solidFill>
        <a:latin typeface="Times New Roman" pitchFamily="18" charset="0"/>
        <a:ea typeface="+mn-ea"/>
        <a:cs typeface="+mn-cs"/>
      </a:defRPr>
    </a:lvl1pPr>
    <a:lvl2pPr marL="457200" algn="l" rtl="0" fontAlgn="base">
      <a:spcBef>
        <a:spcPct val="0"/>
      </a:spcBef>
      <a:spcAft>
        <a:spcPct val="0"/>
      </a:spcAft>
      <a:defRPr sz="2800" kern="1200">
        <a:solidFill>
          <a:schemeClr val="tx1"/>
        </a:solidFill>
        <a:latin typeface="Times New Roman" pitchFamily="18" charset="0"/>
        <a:ea typeface="+mn-ea"/>
        <a:cs typeface="+mn-cs"/>
      </a:defRPr>
    </a:lvl2pPr>
    <a:lvl3pPr marL="914400" algn="l" rtl="0" fontAlgn="base">
      <a:spcBef>
        <a:spcPct val="0"/>
      </a:spcBef>
      <a:spcAft>
        <a:spcPct val="0"/>
      </a:spcAft>
      <a:defRPr sz="2800" kern="1200">
        <a:solidFill>
          <a:schemeClr val="tx1"/>
        </a:solidFill>
        <a:latin typeface="Times New Roman" pitchFamily="18" charset="0"/>
        <a:ea typeface="+mn-ea"/>
        <a:cs typeface="+mn-cs"/>
      </a:defRPr>
    </a:lvl3pPr>
    <a:lvl4pPr marL="1371600" algn="l" rtl="0" fontAlgn="base">
      <a:spcBef>
        <a:spcPct val="0"/>
      </a:spcBef>
      <a:spcAft>
        <a:spcPct val="0"/>
      </a:spcAft>
      <a:defRPr sz="2800" kern="1200">
        <a:solidFill>
          <a:schemeClr val="tx1"/>
        </a:solidFill>
        <a:latin typeface="Times New Roman" pitchFamily="18" charset="0"/>
        <a:ea typeface="+mn-ea"/>
        <a:cs typeface="+mn-cs"/>
      </a:defRPr>
    </a:lvl4pPr>
    <a:lvl5pPr marL="1828800" algn="l" rtl="0" fontAlgn="base">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0021"/>
    <a:srgbClr val="0000FF"/>
    <a:srgbClr val="800000"/>
    <a:srgbClr val="003300"/>
    <a:srgbClr val="99FF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257" autoAdjust="0"/>
    <p:restoredTop sz="90825" autoAdjust="0"/>
  </p:normalViewPr>
  <p:slideViewPr>
    <p:cSldViewPr>
      <p:cViewPr varScale="1">
        <p:scale>
          <a:sx n="71" d="100"/>
          <a:sy n="71" d="100"/>
        </p:scale>
        <p:origin x="-864"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2CF0F2C-98C1-49ED-A44F-0192E67D7CF2}" type="datetimeFigureOut">
              <a:rPr lang="pl-PL" smtClean="0"/>
              <a:pPr/>
              <a:t>2011-03-31</a:t>
            </a:fld>
            <a:endParaRPr lang="pl-PL"/>
          </a:p>
        </p:txBody>
      </p:sp>
      <p:sp>
        <p:nvSpPr>
          <p:cNvPr id="4" name="Symbol zastępczy obrazu slajd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6" name="Symbol zastępczy stopki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182C0E7-E0B6-4C05-89BA-9EC5FB1E5013}" type="slidenum">
              <a:rPr lang="pl-PL" smtClean="0"/>
              <a:pPr/>
              <a:t>‹#›</a:t>
            </a:fld>
            <a:endParaRPr lang="pl-PL"/>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8182C0E7-E0B6-4C05-89BA-9EC5FB1E5013}" type="slidenum">
              <a:rPr lang="pl-PL" smtClean="0"/>
              <a:pPr/>
              <a:t>1</a:t>
            </a:fld>
            <a:endParaRPr lang="pl-PL"/>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8182C0E7-E0B6-4C05-89BA-9EC5FB1E5013}" type="slidenum">
              <a:rPr lang="pl-PL" smtClean="0"/>
              <a:pPr/>
              <a:t>10</a:t>
            </a:fld>
            <a:endParaRPr lang="pl-PL"/>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8182C0E7-E0B6-4C05-89BA-9EC5FB1E5013}" type="slidenum">
              <a:rPr lang="pl-PL" smtClean="0"/>
              <a:pPr/>
              <a:t>11</a:t>
            </a:fld>
            <a:endParaRPr lang="pl-PL"/>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8182C0E7-E0B6-4C05-89BA-9EC5FB1E5013}" type="slidenum">
              <a:rPr lang="pl-PL" smtClean="0"/>
              <a:pPr/>
              <a:t>12</a:t>
            </a:fld>
            <a:endParaRPr lang="pl-PL"/>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8182C0E7-E0B6-4C05-89BA-9EC5FB1E5013}" type="slidenum">
              <a:rPr lang="pl-PL" smtClean="0"/>
              <a:pPr/>
              <a:t>13</a:t>
            </a:fld>
            <a:endParaRPr lang="pl-PL"/>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8182C0E7-E0B6-4C05-89BA-9EC5FB1E5013}" type="slidenum">
              <a:rPr lang="pl-PL" smtClean="0"/>
              <a:pPr/>
              <a:t>14</a:t>
            </a:fld>
            <a:endParaRPr lang="pl-PL"/>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8182C0E7-E0B6-4C05-89BA-9EC5FB1E5013}" type="slidenum">
              <a:rPr lang="pl-PL" smtClean="0"/>
              <a:pPr/>
              <a:t>15</a:t>
            </a:fld>
            <a:endParaRPr lang="pl-PL"/>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8182C0E7-E0B6-4C05-89BA-9EC5FB1E5013}" type="slidenum">
              <a:rPr lang="pl-PL" smtClean="0"/>
              <a:pPr/>
              <a:t>16</a:t>
            </a:fld>
            <a:endParaRPr lang="pl-PL"/>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8182C0E7-E0B6-4C05-89BA-9EC5FB1E5013}" type="slidenum">
              <a:rPr lang="pl-PL" smtClean="0"/>
              <a:pPr/>
              <a:t>17</a:t>
            </a:fld>
            <a:endParaRPr lang="pl-PL"/>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8182C0E7-E0B6-4C05-89BA-9EC5FB1E5013}" type="slidenum">
              <a:rPr lang="pl-PL" smtClean="0"/>
              <a:pPr/>
              <a:t>18</a:t>
            </a:fld>
            <a:endParaRPr lang="pl-PL"/>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8182C0E7-E0B6-4C05-89BA-9EC5FB1E5013}" type="slidenum">
              <a:rPr lang="pl-PL" smtClean="0"/>
              <a:pPr/>
              <a:t>2</a:t>
            </a:fld>
            <a:endParaRPr lang="pl-PL"/>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8182C0E7-E0B6-4C05-89BA-9EC5FB1E5013}" type="slidenum">
              <a:rPr lang="pl-PL" smtClean="0"/>
              <a:pPr/>
              <a:t>3</a:t>
            </a:fld>
            <a:endParaRPr lang="pl-PL"/>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8182C0E7-E0B6-4C05-89BA-9EC5FB1E5013}" type="slidenum">
              <a:rPr lang="pl-PL" smtClean="0"/>
              <a:pPr/>
              <a:t>4</a:t>
            </a:fld>
            <a:endParaRPr lang="pl-PL"/>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8182C0E7-E0B6-4C05-89BA-9EC5FB1E5013}" type="slidenum">
              <a:rPr lang="pl-PL" smtClean="0"/>
              <a:pPr/>
              <a:t>5</a:t>
            </a:fld>
            <a:endParaRPr lang="pl-PL"/>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8182C0E7-E0B6-4C05-89BA-9EC5FB1E5013}" type="slidenum">
              <a:rPr lang="pl-PL" smtClean="0"/>
              <a:pPr/>
              <a:t>6</a:t>
            </a:fld>
            <a:endParaRPr lang="pl-PL"/>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8182C0E7-E0B6-4C05-89BA-9EC5FB1E5013}" type="slidenum">
              <a:rPr lang="pl-PL" smtClean="0"/>
              <a:pPr/>
              <a:t>7</a:t>
            </a:fld>
            <a:endParaRPr lang="pl-PL"/>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8182C0E7-E0B6-4C05-89BA-9EC5FB1E5013}" type="slidenum">
              <a:rPr lang="pl-PL" smtClean="0"/>
              <a:pPr/>
              <a:t>8</a:t>
            </a:fld>
            <a:endParaRPr lang="pl-PL"/>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8182C0E7-E0B6-4C05-89BA-9EC5FB1E5013}" type="slidenum">
              <a:rPr lang="pl-PL" smtClean="0"/>
              <a:pPr/>
              <a:t>9</a:t>
            </a:fld>
            <a:endParaRPr lang="pl-PL"/>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25"/>
            <a:ext cx="7772400" cy="1470025"/>
          </a:xfrm>
        </p:spPr>
        <p:txBody>
          <a:bodyPr/>
          <a:lstStyle/>
          <a:p>
            <a:r>
              <a:rPr lang="pl-PL" smtClean="0"/>
              <a:t>Kliknij, aby edytować styl</a:t>
            </a:r>
            <a:endParaRPr lang="pl-PL"/>
          </a:p>
        </p:txBody>
      </p:sp>
      <p:sp>
        <p:nvSpPr>
          <p:cNvPr id="3" name="Podtytuł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pl-PL" smtClean="0"/>
              <a:t>Kliknij, aby edytować styl wzorca podtytułu</a:t>
            </a:r>
            <a:endParaRPr lang="pl-PL"/>
          </a:p>
        </p:txBody>
      </p:sp>
      <p:sp>
        <p:nvSpPr>
          <p:cNvPr id="4" name="Symbol zastępczy daty 3"/>
          <p:cNvSpPr>
            <a:spLocks noGrp="1"/>
          </p:cNvSpPr>
          <p:nvPr>
            <p:ph type="dt" sz="half" idx="10"/>
          </p:nvPr>
        </p:nvSpPr>
        <p:spPr/>
        <p:txBody>
          <a:bodyPr/>
          <a:lstStyle>
            <a:lvl1pPr>
              <a:defRPr/>
            </a:lvl1pPr>
          </a:lstStyle>
          <a:p>
            <a:endParaRPr lang="pl-PL"/>
          </a:p>
        </p:txBody>
      </p:sp>
      <p:sp>
        <p:nvSpPr>
          <p:cNvPr id="5" name="Symbol zastępczy stopki 4"/>
          <p:cNvSpPr>
            <a:spLocks noGrp="1"/>
          </p:cNvSpPr>
          <p:nvPr>
            <p:ph type="ftr" sz="quarter" idx="11"/>
          </p:nvPr>
        </p:nvSpPr>
        <p:spPr/>
        <p:txBody>
          <a:bodyPr/>
          <a:lstStyle>
            <a:lvl1pPr>
              <a:defRPr/>
            </a:lvl1pPr>
          </a:lstStyle>
          <a:p>
            <a:endParaRPr lang="pl-PL"/>
          </a:p>
        </p:txBody>
      </p:sp>
      <p:sp>
        <p:nvSpPr>
          <p:cNvPr id="6" name="Symbol zastępczy numeru slajdu 5"/>
          <p:cNvSpPr>
            <a:spLocks noGrp="1"/>
          </p:cNvSpPr>
          <p:nvPr>
            <p:ph type="sldNum" sz="quarter" idx="12"/>
          </p:nvPr>
        </p:nvSpPr>
        <p:spPr/>
        <p:txBody>
          <a:bodyPr/>
          <a:lstStyle>
            <a:lvl1pPr>
              <a:defRPr/>
            </a:lvl1pPr>
          </a:lstStyle>
          <a:p>
            <a:fld id="{7D1ED637-E080-45C2-A2B3-4C38D9113AB4}" type="slidenum">
              <a:rPr lang="pl-PL"/>
              <a:pPr/>
              <a:t>‹#›</a:t>
            </a:fld>
            <a:endParaRPr lang="pl-P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lvl1pPr>
              <a:defRPr/>
            </a:lvl1pPr>
          </a:lstStyle>
          <a:p>
            <a:endParaRPr lang="pl-PL"/>
          </a:p>
        </p:txBody>
      </p:sp>
      <p:sp>
        <p:nvSpPr>
          <p:cNvPr id="5" name="Symbol zastępczy stopki 4"/>
          <p:cNvSpPr>
            <a:spLocks noGrp="1"/>
          </p:cNvSpPr>
          <p:nvPr>
            <p:ph type="ftr" sz="quarter" idx="11"/>
          </p:nvPr>
        </p:nvSpPr>
        <p:spPr/>
        <p:txBody>
          <a:bodyPr/>
          <a:lstStyle>
            <a:lvl1pPr>
              <a:defRPr/>
            </a:lvl1pPr>
          </a:lstStyle>
          <a:p>
            <a:endParaRPr lang="pl-PL"/>
          </a:p>
        </p:txBody>
      </p:sp>
      <p:sp>
        <p:nvSpPr>
          <p:cNvPr id="6" name="Symbol zastępczy numeru slajdu 5"/>
          <p:cNvSpPr>
            <a:spLocks noGrp="1"/>
          </p:cNvSpPr>
          <p:nvPr>
            <p:ph type="sldNum" sz="quarter" idx="12"/>
          </p:nvPr>
        </p:nvSpPr>
        <p:spPr/>
        <p:txBody>
          <a:bodyPr/>
          <a:lstStyle>
            <a:lvl1pPr>
              <a:defRPr/>
            </a:lvl1pPr>
          </a:lstStyle>
          <a:p>
            <a:fld id="{BC477A52-E117-4B53-B755-1C252C200603}" type="slidenum">
              <a:rPr lang="pl-PL"/>
              <a:pPr/>
              <a:t>‹#›</a:t>
            </a:fld>
            <a:endParaRPr lang="pl-P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515100" y="609600"/>
            <a:ext cx="1943100" cy="5486400"/>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685800" y="609600"/>
            <a:ext cx="5676900" cy="5486400"/>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lvl1pPr>
              <a:defRPr/>
            </a:lvl1pPr>
          </a:lstStyle>
          <a:p>
            <a:endParaRPr lang="pl-PL"/>
          </a:p>
        </p:txBody>
      </p:sp>
      <p:sp>
        <p:nvSpPr>
          <p:cNvPr id="5" name="Symbol zastępczy stopki 4"/>
          <p:cNvSpPr>
            <a:spLocks noGrp="1"/>
          </p:cNvSpPr>
          <p:nvPr>
            <p:ph type="ftr" sz="quarter" idx="11"/>
          </p:nvPr>
        </p:nvSpPr>
        <p:spPr/>
        <p:txBody>
          <a:bodyPr/>
          <a:lstStyle>
            <a:lvl1pPr>
              <a:defRPr/>
            </a:lvl1pPr>
          </a:lstStyle>
          <a:p>
            <a:endParaRPr lang="pl-PL"/>
          </a:p>
        </p:txBody>
      </p:sp>
      <p:sp>
        <p:nvSpPr>
          <p:cNvPr id="6" name="Symbol zastępczy numeru slajdu 5"/>
          <p:cNvSpPr>
            <a:spLocks noGrp="1"/>
          </p:cNvSpPr>
          <p:nvPr>
            <p:ph type="sldNum" sz="quarter" idx="12"/>
          </p:nvPr>
        </p:nvSpPr>
        <p:spPr/>
        <p:txBody>
          <a:bodyPr/>
          <a:lstStyle>
            <a:lvl1pPr>
              <a:defRPr/>
            </a:lvl1pPr>
          </a:lstStyle>
          <a:p>
            <a:fld id="{DA8AE9E7-061E-4F27-8F65-CB8650DF1364}" type="slidenum">
              <a:rPr lang="pl-PL"/>
              <a:pPr/>
              <a:t>‹#›</a:t>
            </a:fld>
            <a:endParaRPr lang="pl-P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lvl1pPr>
              <a:defRPr/>
            </a:lvl1pPr>
          </a:lstStyle>
          <a:p>
            <a:endParaRPr lang="pl-PL"/>
          </a:p>
        </p:txBody>
      </p:sp>
      <p:sp>
        <p:nvSpPr>
          <p:cNvPr id="5" name="Symbol zastępczy stopki 4"/>
          <p:cNvSpPr>
            <a:spLocks noGrp="1"/>
          </p:cNvSpPr>
          <p:nvPr>
            <p:ph type="ftr" sz="quarter" idx="11"/>
          </p:nvPr>
        </p:nvSpPr>
        <p:spPr/>
        <p:txBody>
          <a:bodyPr/>
          <a:lstStyle>
            <a:lvl1pPr>
              <a:defRPr/>
            </a:lvl1pPr>
          </a:lstStyle>
          <a:p>
            <a:endParaRPr lang="pl-PL"/>
          </a:p>
        </p:txBody>
      </p:sp>
      <p:sp>
        <p:nvSpPr>
          <p:cNvPr id="6" name="Symbol zastępczy numeru slajdu 5"/>
          <p:cNvSpPr>
            <a:spLocks noGrp="1"/>
          </p:cNvSpPr>
          <p:nvPr>
            <p:ph type="sldNum" sz="quarter" idx="12"/>
          </p:nvPr>
        </p:nvSpPr>
        <p:spPr/>
        <p:txBody>
          <a:bodyPr/>
          <a:lstStyle>
            <a:lvl1pPr>
              <a:defRPr/>
            </a:lvl1pPr>
          </a:lstStyle>
          <a:p>
            <a:fld id="{4C06E632-C98B-4DA3-A6D5-B712A5C0ADF5}" type="slidenum">
              <a:rPr lang="pl-PL"/>
              <a:pPr/>
              <a:t>‹#›</a:t>
            </a:fld>
            <a:endParaRPr lang="pl-P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pl-PL" smtClean="0"/>
              <a:t>Kliknij, aby edytować style wzorca tekstu</a:t>
            </a:r>
          </a:p>
        </p:txBody>
      </p:sp>
      <p:sp>
        <p:nvSpPr>
          <p:cNvPr id="4" name="Symbol zastępczy daty 3"/>
          <p:cNvSpPr>
            <a:spLocks noGrp="1"/>
          </p:cNvSpPr>
          <p:nvPr>
            <p:ph type="dt" sz="half" idx="10"/>
          </p:nvPr>
        </p:nvSpPr>
        <p:spPr/>
        <p:txBody>
          <a:bodyPr/>
          <a:lstStyle>
            <a:lvl1pPr>
              <a:defRPr/>
            </a:lvl1pPr>
          </a:lstStyle>
          <a:p>
            <a:endParaRPr lang="pl-PL"/>
          </a:p>
        </p:txBody>
      </p:sp>
      <p:sp>
        <p:nvSpPr>
          <p:cNvPr id="5" name="Symbol zastępczy stopki 4"/>
          <p:cNvSpPr>
            <a:spLocks noGrp="1"/>
          </p:cNvSpPr>
          <p:nvPr>
            <p:ph type="ftr" sz="quarter" idx="11"/>
          </p:nvPr>
        </p:nvSpPr>
        <p:spPr/>
        <p:txBody>
          <a:bodyPr/>
          <a:lstStyle>
            <a:lvl1pPr>
              <a:defRPr/>
            </a:lvl1pPr>
          </a:lstStyle>
          <a:p>
            <a:endParaRPr lang="pl-PL"/>
          </a:p>
        </p:txBody>
      </p:sp>
      <p:sp>
        <p:nvSpPr>
          <p:cNvPr id="6" name="Symbol zastępczy numeru slajdu 5"/>
          <p:cNvSpPr>
            <a:spLocks noGrp="1"/>
          </p:cNvSpPr>
          <p:nvPr>
            <p:ph type="sldNum" sz="quarter" idx="12"/>
          </p:nvPr>
        </p:nvSpPr>
        <p:spPr/>
        <p:txBody>
          <a:bodyPr/>
          <a:lstStyle>
            <a:lvl1pPr>
              <a:defRPr/>
            </a:lvl1pPr>
          </a:lstStyle>
          <a:p>
            <a:fld id="{59464656-0046-42C3-B064-BEFB95457ECC}" type="slidenum">
              <a:rPr lang="pl-PL"/>
              <a:pPr/>
              <a:t>‹#›</a:t>
            </a:fld>
            <a:endParaRPr lang="pl-P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daty 4"/>
          <p:cNvSpPr>
            <a:spLocks noGrp="1"/>
          </p:cNvSpPr>
          <p:nvPr>
            <p:ph type="dt" sz="half" idx="10"/>
          </p:nvPr>
        </p:nvSpPr>
        <p:spPr/>
        <p:txBody>
          <a:bodyPr/>
          <a:lstStyle>
            <a:lvl1pPr>
              <a:defRPr/>
            </a:lvl1pPr>
          </a:lstStyle>
          <a:p>
            <a:endParaRPr lang="pl-PL"/>
          </a:p>
        </p:txBody>
      </p:sp>
      <p:sp>
        <p:nvSpPr>
          <p:cNvPr id="6" name="Symbol zastępczy stopki 5"/>
          <p:cNvSpPr>
            <a:spLocks noGrp="1"/>
          </p:cNvSpPr>
          <p:nvPr>
            <p:ph type="ftr" sz="quarter" idx="11"/>
          </p:nvPr>
        </p:nvSpPr>
        <p:spPr/>
        <p:txBody>
          <a:bodyPr/>
          <a:lstStyle>
            <a:lvl1pPr>
              <a:defRPr/>
            </a:lvl1pPr>
          </a:lstStyle>
          <a:p>
            <a:endParaRPr lang="pl-PL"/>
          </a:p>
        </p:txBody>
      </p:sp>
      <p:sp>
        <p:nvSpPr>
          <p:cNvPr id="7" name="Symbol zastępczy numeru slajdu 6"/>
          <p:cNvSpPr>
            <a:spLocks noGrp="1"/>
          </p:cNvSpPr>
          <p:nvPr>
            <p:ph type="sldNum" sz="quarter" idx="12"/>
          </p:nvPr>
        </p:nvSpPr>
        <p:spPr/>
        <p:txBody>
          <a:bodyPr/>
          <a:lstStyle>
            <a:lvl1pPr>
              <a:defRPr/>
            </a:lvl1pPr>
          </a:lstStyle>
          <a:p>
            <a:fld id="{DBA4599A-51DD-4E43-84D5-D02E7521C824}" type="slidenum">
              <a:rPr lang="pl-PL"/>
              <a:pPr/>
              <a:t>‹#›</a:t>
            </a:fld>
            <a:endParaRPr lang="pl-P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a:xfrm>
            <a:off x="457200" y="274638"/>
            <a:ext cx="8229600" cy="1143000"/>
          </a:xfrm>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Symbol zastępczy daty 6"/>
          <p:cNvSpPr>
            <a:spLocks noGrp="1"/>
          </p:cNvSpPr>
          <p:nvPr>
            <p:ph type="dt" sz="half" idx="10"/>
          </p:nvPr>
        </p:nvSpPr>
        <p:spPr/>
        <p:txBody>
          <a:bodyPr/>
          <a:lstStyle>
            <a:lvl1pPr>
              <a:defRPr/>
            </a:lvl1pPr>
          </a:lstStyle>
          <a:p>
            <a:endParaRPr lang="pl-PL"/>
          </a:p>
        </p:txBody>
      </p:sp>
      <p:sp>
        <p:nvSpPr>
          <p:cNvPr id="8" name="Symbol zastępczy stopki 7"/>
          <p:cNvSpPr>
            <a:spLocks noGrp="1"/>
          </p:cNvSpPr>
          <p:nvPr>
            <p:ph type="ftr" sz="quarter" idx="11"/>
          </p:nvPr>
        </p:nvSpPr>
        <p:spPr/>
        <p:txBody>
          <a:bodyPr/>
          <a:lstStyle>
            <a:lvl1pPr>
              <a:defRPr/>
            </a:lvl1pPr>
          </a:lstStyle>
          <a:p>
            <a:endParaRPr lang="pl-PL"/>
          </a:p>
        </p:txBody>
      </p:sp>
      <p:sp>
        <p:nvSpPr>
          <p:cNvPr id="9" name="Symbol zastępczy numeru slajdu 8"/>
          <p:cNvSpPr>
            <a:spLocks noGrp="1"/>
          </p:cNvSpPr>
          <p:nvPr>
            <p:ph type="sldNum" sz="quarter" idx="12"/>
          </p:nvPr>
        </p:nvSpPr>
        <p:spPr/>
        <p:txBody>
          <a:bodyPr/>
          <a:lstStyle>
            <a:lvl1pPr>
              <a:defRPr/>
            </a:lvl1pPr>
          </a:lstStyle>
          <a:p>
            <a:fld id="{2A4F5054-5203-40C9-BACF-D028E46C0057}" type="slidenum">
              <a:rPr lang="pl-PL"/>
              <a:pPr/>
              <a:t>‹#›</a:t>
            </a:fld>
            <a:endParaRPr lang="pl-P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daty 2"/>
          <p:cNvSpPr>
            <a:spLocks noGrp="1"/>
          </p:cNvSpPr>
          <p:nvPr>
            <p:ph type="dt" sz="half" idx="10"/>
          </p:nvPr>
        </p:nvSpPr>
        <p:spPr/>
        <p:txBody>
          <a:bodyPr/>
          <a:lstStyle>
            <a:lvl1pPr>
              <a:defRPr/>
            </a:lvl1pPr>
          </a:lstStyle>
          <a:p>
            <a:endParaRPr lang="pl-PL"/>
          </a:p>
        </p:txBody>
      </p:sp>
      <p:sp>
        <p:nvSpPr>
          <p:cNvPr id="4" name="Symbol zastępczy stopki 3"/>
          <p:cNvSpPr>
            <a:spLocks noGrp="1"/>
          </p:cNvSpPr>
          <p:nvPr>
            <p:ph type="ftr" sz="quarter" idx="11"/>
          </p:nvPr>
        </p:nvSpPr>
        <p:spPr/>
        <p:txBody>
          <a:bodyPr/>
          <a:lstStyle>
            <a:lvl1pPr>
              <a:defRPr/>
            </a:lvl1pPr>
          </a:lstStyle>
          <a:p>
            <a:endParaRPr lang="pl-PL"/>
          </a:p>
        </p:txBody>
      </p:sp>
      <p:sp>
        <p:nvSpPr>
          <p:cNvPr id="5" name="Symbol zastępczy numeru slajdu 4"/>
          <p:cNvSpPr>
            <a:spLocks noGrp="1"/>
          </p:cNvSpPr>
          <p:nvPr>
            <p:ph type="sldNum" sz="quarter" idx="12"/>
          </p:nvPr>
        </p:nvSpPr>
        <p:spPr/>
        <p:txBody>
          <a:bodyPr/>
          <a:lstStyle>
            <a:lvl1pPr>
              <a:defRPr/>
            </a:lvl1pPr>
          </a:lstStyle>
          <a:p>
            <a:fld id="{11626C56-3EC3-4943-BAE4-C6C5F8FFB336}" type="slidenum">
              <a:rPr lang="pl-PL"/>
              <a:pPr/>
              <a:t>‹#›</a:t>
            </a:fld>
            <a:endParaRPr lang="pl-P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lvl1pPr>
              <a:defRPr/>
            </a:lvl1pPr>
          </a:lstStyle>
          <a:p>
            <a:endParaRPr lang="pl-PL"/>
          </a:p>
        </p:txBody>
      </p:sp>
      <p:sp>
        <p:nvSpPr>
          <p:cNvPr id="3" name="Symbol zastępczy stopki 2"/>
          <p:cNvSpPr>
            <a:spLocks noGrp="1"/>
          </p:cNvSpPr>
          <p:nvPr>
            <p:ph type="ftr" sz="quarter" idx="11"/>
          </p:nvPr>
        </p:nvSpPr>
        <p:spPr/>
        <p:txBody>
          <a:bodyPr/>
          <a:lstStyle>
            <a:lvl1pPr>
              <a:defRPr/>
            </a:lvl1pPr>
          </a:lstStyle>
          <a:p>
            <a:endParaRPr lang="pl-PL"/>
          </a:p>
        </p:txBody>
      </p:sp>
      <p:sp>
        <p:nvSpPr>
          <p:cNvPr id="4" name="Symbol zastępczy numeru slajdu 3"/>
          <p:cNvSpPr>
            <a:spLocks noGrp="1"/>
          </p:cNvSpPr>
          <p:nvPr>
            <p:ph type="sldNum" sz="quarter" idx="12"/>
          </p:nvPr>
        </p:nvSpPr>
        <p:spPr/>
        <p:txBody>
          <a:bodyPr/>
          <a:lstStyle>
            <a:lvl1pPr>
              <a:defRPr/>
            </a:lvl1pPr>
          </a:lstStyle>
          <a:p>
            <a:fld id="{8EB3DA07-4C0C-4DD6-8BBF-6761B7718F17}" type="slidenum">
              <a:rPr lang="pl-PL"/>
              <a:pPr/>
              <a:t>‹#›</a:t>
            </a:fld>
            <a:endParaRPr lang="pl-P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lvl1pPr>
              <a:defRPr/>
            </a:lvl1pPr>
          </a:lstStyle>
          <a:p>
            <a:endParaRPr lang="pl-PL"/>
          </a:p>
        </p:txBody>
      </p:sp>
      <p:sp>
        <p:nvSpPr>
          <p:cNvPr id="6" name="Symbol zastępczy stopki 5"/>
          <p:cNvSpPr>
            <a:spLocks noGrp="1"/>
          </p:cNvSpPr>
          <p:nvPr>
            <p:ph type="ftr" sz="quarter" idx="11"/>
          </p:nvPr>
        </p:nvSpPr>
        <p:spPr/>
        <p:txBody>
          <a:bodyPr/>
          <a:lstStyle>
            <a:lvl1pPr>
              <a:defRPr/>
            </a:lvl1pPr>
          </a:lstStyle>
          <a:p>
            <a:endParaRPr lang="pl-PL"/>
          </a:p>
        </p:txBody>
      </p:sp>
      <p:sp>
        <p:nvSpPr>
          <p:cNvPr id="7" name="Symbol zastępczy numeru slajdu 6"/>
          <p:cNvSpPr>
            <a:spLocks noGrp="1"/>
          </p:cNvSpPr>
          <p:nvPr>
            <p:ph type="sldNum" sz="quarter" idx="12"/>
          </p:nvPr>
        </p:nvSpPr>
        <p:spPr/>
        <p:txBody>
          <a:bodyPr/>
          <a:lstStyle>
            <a:lvl1pPr>
              <a:defRPr/>
            </a:lvl1pPr>
          </a:lstStyle>
          <a:p>
            <a:fld id="{06F90FE5-56F3-4B1D-8088-47B31DD19345}" type="slidenum">
              <a:rPr lang="pl-PL"/>
              <a:pPr/>
              <a:t>‹#›</a:t>
            </a:fld>
            <a:endParaRPr lang="pl-P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lvl1pPr>
              <a:defRPr/>
            </a:lvl1pPr>
          </a:lstStyle>
          <a:p>
            <a:endParaRPr lang="pl-PL"/>
          </a:p>
        </p:txBody>
      </p:sp>
      <p:sp>
        <p:nvSpPr>
          <p:cNvPr id="6" name="Symbol zastępczy stopki 5"/>
          <p:cNvSpPr>
            <a:spLocks noGrp="1"/>
          </p:cNvSpPr>
          <p:nvPr>
            <p:ph type="ftr" sz="quarter" idx="11"/>
          </p:nvPr>
        </p:nvSpPr>
        <p:spPr/>
        <p:txBody>
          <a:bodyPr/>
          <a:lstStyle>
            <a:lvl1pPr>
              <a:defRPr/>
            </a:lvl1pPr>
          </a:lstStyle>
          <a:p>
            <a:endParaRPr lang="pl-PL"/>
          </a:p>
        </p:txBody>
      </p:sp>
      <p:sp>
        <p:nvSpPr>
          <p:cNvPr id="7" name="Symbol zastępczy numeru slajdu 6"/>
          <p:cNvSpPr>
            <a:spLocks noGrp="1"/>
          </p:cNvSpPr>
          <p:nvPr>
            <p:ph type="sldNum" sz="quarter" idx="12"/>
          </p:nvPr>
        </p:nvSpPr>
        <p:spPr/>
        <p:txBody>
          <a:bodyPr/>
          <a:lstStyle>
            <a:lvl1pPr>
              <a:defRPr/>
            </a:lvl1pPr>
          </a:lstStyle>
          <a:p>
            <a:fld id="{D43E7634-0076-441D-91D5-853F291515BD}" type="slidenum">
              <a:rPr lang="pl-PL"/>
              <a:pPr/>
              <a:t>‹#›</a:t>
            </a:fld>
            <a:endParaRPr lang="pl-P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9FFCC"/>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pl-PL" smtClean="0"/>
              <a:t>Kliknij, aby edytować styl wzorca tytułu</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pl-PL"/>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pl-PL"/>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89CD4E62-724B-43DD-B669-636B25A07530}" type="slidenum">
              <a:rPr lang="pl-PL"/>
              <a:pPr/>
              <a:t>‹#›</a:t>
            </a:fld>
            <a:endParaRPr lang="pl-PL"/>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2133600" y="4724400"/>
            <a:ext cx="4953000" cy="838200"/>
          </a:xfrm>
          <a:solidFill>
            <a:srgbClr val="A50021"/>
          </a:solidFill>
        </p:spPr>
        <p:txBody>
          <a:bodyPr/>
          <a:lstStyle/>
          <a:p>
            <a:r>
              <a:rPr lang="pl-PL" sz="2000">
                <a:solidFill>
                  <a:schemeClr val="bg1"/>
                </a:solidFill>
              </a:rPr>
              <a:t>Prepared by Grażyna Zarzycka </a:t>
            </a:r>
          </a:p>
          <a:p>
            <a:r>
              <a:rPr lang="pl-PL" sz="2000">
                <a:solidFill>
                  <a:schemeClr val="bg1"/>
                </a:solidFill>
              </a:rPr>
              <a:t>University of Łódź</a:t>
            </a:r>
          </a:p>
        </p:txBody>
      </p:sp>
      <p:sp>
        <p:nvSpPr>
          <p:cNvPr id="2053" name="Text Box 5"/>
          <p:cNvSpPr txBox="1">
            <a:spLocks noChangeArrowheads="1"/>
          </p:cNvSpPr>
          <p:nvPr/>
        </p:nvSpPr>
        <p:spPr bwMode="auto">
          <a:xfrm>
            <a:off x="533400" y="2514600"/>
            <a:ext cx="7924800" cy="1920875"/>
          </a:xfrm>
          <a:prstGeom prst="rect">
            <a:avLst/>
          </a:prstGeom>
          <a:noFill/>
          <a:ln w="9525">
            <a:noFill/>
            <a:miter lim="800000"/>
            <a:headEnd/>
            <a:tailEnd/>
          </a:ln>
          <a:effectLst/>
        </p:spPr>
        <p:txBody>
          <a:bodyPr>
            <a:spAutoFit/>
          </a:bodyPr>
          <a:lstStyle/>
          <a:p>
            <a:pPr algn="ctr">
              <a:spcBef>
                <a:spcPct val="50000"/>
              </a:spcBef>
            </a:pPr>
            <a:r>
              <a:rPr lang="pl-PL" sz="4000">
                <a:solidFill>
                  <a:srgbClr val="A50021"/>
                </a:solidFill>
                <a:cs typeface="Times New Roman" pitchFamily="18" charset="0"/>
              </a:rPr>
              <a:t>SWOT ANALYSIS  </a:t>
            </a:r>
            <a:r>
              <a:rPr lang="pl-PL" sz="4000">
                <a:solidFill>
                  <a:srgbClr val="A50021"/>
                </a:solidFill>
              </a:rPr>
              <a:t> </a:t>
            </a:r>
            <a:br>
              <a:rPr lang="pl-PL" sz="4000">
                <a:solidFill>
                  <a:srgbClr val="A50021"/>
                </a:solidFill>
              </a:rPr>
            </a:br>
            <a:r>
              <a:rPr lang="pl-PL" sz="4000">
                <a:solidFill>
                  <a:srgbClr val="A50021"/>
                </a:solidFill>
              </a:rPr>
              <a:t>OF </a:t>
            </a:r>
            <a:r>
              <a:rPr lang="pl-PL" sz="4000">
                <a:solidFill>
                  <a:srgbClr val="A50021"/>
                </a:solidFill>
                <a:cs typeface="Times New Roman" pitchFamily="18" charset="0"/>
              </a:rPr>
              <a:t>COUNSELLING METHODS </a:t>
            </a:r>
            <a:r>
              <a:rPr lang="pl-PL" sz="4000">
                <a:solidFill>
                  <a:srgbClr val="A50021"/>
                </a:solidFill>
              </a:rPr>
              <a:t/>
            </a:r>
            <a:br>
              <a:rPr lang="pl-PL" sz="4000">
                <a:solidFill>
                  <a:srgbClr val="A50021"/>
                </a:solidFill>
              </a:rPr>
            </a:br>
            <a:r>
              <a:rPr lang="pl-PL" sz="4000">
                <a:solidFill>
                  <a:srgbClr val="A50021"/>
                </a:solidFill>
                <a:cs typeface="Times New Roman" pitchFamily="18" charset="0"/>
              </a:rPr>
              <a:t>IN POLAND</a:t>
            </a:r>
          </a:p>
        </p:txBody>
      </p:sp>
      <p:sp>
        <p:nvSpPr>
          <p:cNvPr id="2055" name="Text Box 7"/>
          <p:cNvSpPr txBox="1">
            <a:spLocks noChangeArrowheads="1"/>
          </p:cNvSpPr>
          <p:nvPr/>
        </p:nvSpPr>
        <p:spPr bwMode="auto">
          <a:xfrm>
            <a:off x="1143000" y="838200"/>
            <a:ext cx="7086600" cy="641350"/>
          </a:xfrm>
          <a:prstGeom prst="rect">
            <a:avLst/>
          </a:prstGeom>
          <a:solidFill>
            <a:srgbClr val="99FFCC"/>
          </a:solidFill>
          <a:ln w="9525">
            <a:noFill/>
            <a:miter lim="800000"/>
            <a:headEnd/>
            <a:tailEnd/>
          </a:ln>
          <a:effectLst/>
        </p:spPr>
        <p:txBody>
          <a:bodyPr>
            <a:spAutoFit/>
          </a:bodyPr>
          <a:lstStyle/>
          <a:p>
            <a:pPr algn="ctr">
              <a:spcBef>
                <a:spcPct val="50000"/>
              </a:spcBef>
            </a:pPr>
            <a:r>
              <a:rPr lang="pl-PL" sz="3600"/>
              <a:t>ON THE RIGHT TRACK, 2011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3"/>
          <p:cNvSpPr>
            <a:spLocks noGrp="1" noChangeArrowheads="1"/>
          </p:cNvSpPr>
          <p:nvPr>
            <p:ph type="body" idx="1"/>
          </p:nvPr>
        </p:nvSpPr>
        <p:spPr>
          <a:xfrm>
            <a:off x="609600" y="800100"/>
            <a:ext cx="7924800" cy="5257800"/>
          </a:xfrm>
        </p:spPr>
        <p:txBody>
          <a:bodyPr/>
          <a:lstStyle/>
          <a:p>
            <a:pPr>
              <a:lnSpc>
                <a:spcPct val="90000"/>
              </a:lnSpc>
            </a:pPr>
            <a:r>
              <a:rPr lang="pl-PL" sz="2800"/>
              <a:t> </a:t>
            </a:r>
            <a:r>
              <a:rPr lang="en-GB" sz="2800">
                <a:cs typeface="Times New Roman" pitchFamily="18" charset="0"/>
              </a:rPr>
              <a:t>The government offices for migrants and repatriates </a:t>
            </a:r>
            <a:r>
              <a:rPr lang="en-GB" sz="2800" i="1">
                <a:solidFill>
                  <a:srgbClr val="800000"/>
                </a:solidFill>
                <a:cs typeface="Times New Roman" pitchFamily="18" charset="0"/>
              </a:rPr>
              <a:t>have not yet developed a regular, effective and customer- friendly counselling system</a:t>
            </a:r>
            <a:r>
              <a:rPr lang="pl-PL" sz="2800"/>
              <a:t>.</a:t>
            </a:r>
          </a:p>
          <a:p>
            <a:pPr>
              <a:lnSpc>
                <a:spcPct val="90000"/>
              </a:lnSpc>
            </a:pPr>
            <a:r>
              <a:rPr lang="en-GB" sz="2800">
                <a:cs typeface="Times New Roman" pitchFamily="18" charset="0"/>
              </a:rPr>
              <a:t> </a:t>
            </a:r>
            <a:r>
              <a:rPr lang="pl-PL" sz="2800"/>
              <a:t>T</a:t>
            </a:r>
            <a:r>
              <a:rPr lang="en-GB" sz="2800">
                <a:cs typeface="Times New Roman" pitchFamily="18" charset="0"/>
              </a:rPr>
              <a:t>hey only provide foreigners or repatriates with pieces of information (in Polish and English only) necessary for the legalization of their stay in Poland</a:t>
            </a:r>
            <a:endParaRPr lang="pl-PL" sz="2800"/>
          </a:p>
          <a:p>
            <a:pPr>
              <a:lnSpc>
                <a:spcPct val="90000"/>
              </a:lnSpc>
            </a:pPr>
            <a:r>
              <a:rPr lang="en-GB" sz="2800">
                <a:cs typeface="Times New Roman" pitchFamily="18" charset="0"/>
              </a:rPr>
              <a:t> </a:t>
            </a:r>
            <a:r>
              <a:rPr lang="pl-PL" sz="2800"/>
              <a:t>T</a:t>
            </a:r>
            <a:r>
              <a:rPr lang="en-GB" sz="2800">
                <a:cs typeface="Times New Roman" pitchFamily="18" charset="0"/>
              </a:rPr>
              <a:t>hey list educational and residential centres for foreigners (refugees and asylum seekers) and they place governmental directives on their websites.</a:t>
            </a:r>
            <a:endParaRPr lang="pl-PL" sz="2800"/>
          </a:p>
          <a:p>
            <a:pPr>
              <a:lnSpc>
                <a:spcPct val="90000"/>
              </a:lnSpc>
            </a:pPr>
            <a:r>
              <a:rPr lang="en-GB" sz="2800">
                <a:cs typeface="Times New Roman" pitchFamily="18" charset="0"/>
              </a:rPr>
              <a:t> Although they offer the opportunity to contact a government worker by the Internet or phone, no chats/open exchange of ideas are possible. </a:t>
            </a:r>
            <a:endParaRPr lang="pl-PL" sz="2800">
              <a:cs typeface="Times New Roman" pitchFamily="18" charset="0"/>
            </a:endParaRPr>
          </a:p>
          <a:p>
            <a:pPr>
              <a:lnSpc>
                <a:spcPct val="90000"/>
              </a:lnSpc>
            </a:pPr>
            <a:endParaRPr lang="pl-PL" sz="28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609600" y="381000"/>
            <a:ext cx="7772400" cy="1143000"/>
          </a:xfrm>
        </p:spPr>
        <p:txBody>
          <a:bodyPr/>
          <a:lstStyle/>
          <a:p>
            <a:r>
              <a:rPr lang="en-GB">
                <a:cs typeface="Times New Roman" pitchFamily="18" charset="0"/>
              </a:rPr>
              <a:t>Conclusions: </a:t>
            </a:r>
            <a:endParaRPr lang="pl-PL">
              <a:cs typeface="Times New Roman" pitchFamily="18" charset="0"/>
            </a:endParaRPr>
          </a:p>
        </p:txBody>
      </p:sp>
      <p:sp>
        <p:nvSpPr>
          <p:cNvPr id="27651" name="Rectangle 3"/>
          <p:cNvSpPr>
            <a:spLocks noGrp="1" noChangeArrowheads="1"/>
          </p:cNvSpPr>
          <p:nvPr>
            <p:ph type="body" idx="1"/>
          </p:nvPr>
        </p:nvSpPr>
        <p:spPr>
          <a:xfrm>
            <a:off x="685800" y="1600200"/>
            <a:ext cx="7772400" cy="4114800"/>
          </a:xfrm>
        </p:spPr>
        <p:txBody>
          <a:bodyPr/>
          <a:lstStyle/>
          <a:p>
            <a:pPr>
              <a:lnSpc>
                <a:spcPct val="90000"/>
              </a:lnSpc>
            </a:pPr>
            <a:r>
              <a:rPr lang="pl-PL" sz="2800"/>
              <a:t> </a:t>
            </a:r>
            <a:r>
              <a:rPr lang="en-GB" sz="2800">
                <a:solidFill>
                  <a:srgbClr val="800000"/>
                </a:solidFill>
                <a:cs typeface="Times New Roman" pitchFamily="18" charset="0"/>
              </a:rPr>
              <a:t>It is necessary to develop a universal national customer-friendly system of advising to foreigners in Poland.</a:t>
            </a:r>
            <a:r>
              <a:rPr lang="en-GB" sz="2800">
                <a:cs typeface="Times New Roman" pitchFamily="18" charset="0"/>
              </a:rPr>
              <a:t> </a:t>
            </a:r>
            <a:endParaRPr lang="pl-PL" sz="2800"/>
          </a:p>
          <a:p>
            <a:pPr>
              <a:lnSpc>
                <a:spcPct val="90000"/>
              </a:lnSpc>
            </a:pPr>
            <a:r>
              <a:rPr lang="pl-PL" sz="2800"/>
              <a:t> </a:t>
            </a:r>
            <a:r>
              <a:rPr lang="en-GB" sz="2800">
                <a:cs typeface="Times New Roman" pitchFamily="18" charset="0"/>
              </a:rPr>
              <a:t>The system should provide the clients with important pieces of information facilitating their language progress as well as their life organization in Poland. </a:t>
            </a:r>
            <a:endParaRPr lang="pl-PL" sz="2800"/>
          </a:p>
          <a:p>
            <a:pPr>
              <a:lnSpc>
                <a:spcPct val="90000"/>
              </a:lnSpc>
            </a:pPr>
            <a:r>
              <a:rPr lang="pl-PL" sz="2800">
                <a:solidFill>
                  <a:srgbClr val="800000"/>
                </a:solidFill>
              </a:rPr>
              <a:t> </a:t>
            </a:r>
            <a:r>
              <a:rPr lang="en-GB" sz="2800">
                <a:solidFill>
                  <a:srgbClr val="800000"/>
                </a:solidFill>
                <a:cs typeface="Times New Roman" pitchFamily="18" charset="0"/>
              </a:rPr>
              <a:t>This system should be active in the Internet and supported by real-life activities on the national and local level. </a:t>
            </a:r>
            <a:endParaRPr lang="pl-PL" sz="2800">
              <a:solidFill>
                <a:srgbClr val="80000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3"/>
          <p:cNvSpPr>
            <a:spLocks noGrp="1" noChangeArrowheads="1"/>
          </p:cNvSpPr>
          <p:nvPr>
            <p:ph type="body" idx="1"/>
          </p:nvPr>
        </p:nvSpPr>
        <p:spPr>
          <a:xfrm>
            <a:off x="685800" y="990600"/>
            <a:ext cx="7772400" cy="4648200"/>
          </a:xfrm>
        </p:spPr>
        <p:txBody>
          <a:bodyPr/>
          <a:lstStyle/>
          <a:p>
            <a:pPr>
              <a:lnSpc>
                <a:spcPct val="90000"/>
              </a:lnSpc>
            </a:pPr>
            <a:r>
              <a:rPr lang="pl-PL"/>
              <a:t> </a:t>
            </a:r>
            <a:r>
              <a:rPr lang="en-GB">
                <a:cs typeface="Times New Roman" pitchFamily="18" charset="0"/>
              </a:rPr>
              <a:t>Therefore, the group of skilled foreign language speaking </a:t>
            </a:r>
            <a:r>
              <a:rPr lang="en-GB">
                <a:solidFill>
                  <a:srgbClr val="800000"/>
                </a:solidFill>
                <a:cs typeface="Times New Roman" pitchFamily="18" charset="0"/>
              </a:rPr>
              <a:t>consultants</a:t>
            </a:r>
            <a:r>
              <a:rPr lang="en-GB">
                <a:cs typeface="Times New Roman" pitchFamily="18" charset="0"/>
              </a:rPr>
              <a:t> should be trained and employed at the governmental agencies. </a:t>
            </a:r>
            <a:endParaRPr lang="pl-PL"/>
          </a:p>
          <a:p>
            <a:pPr>
              <a:lnSpc>
                <a:spcPct val="90000"/>
              </a:lnSpc>
            </a:pPr>
            <a:r>
              <a:rPr lang="pl-PL"/>
              <a:t> </a:t>
            </a:r>
            <a:r>
              <a:rPr lang="en-GB">
                <a:cs typeface="Times New Roman" pitchFamily="18" charset="0"/>
              </a:rPr>
              <a:t>The government offices and language centres should develop their local systems of counselling by </a:t>
            </a:r>
            <a:r>
              <a:rPr lang="en-GB">
                <a:solidFill>
                  <a:srgbClr val="800000"/>
                </a:solidFill>
                <a:cs typeface="Times New Roman" pitchFamily="18" charset="0"/>
              </a:rPr>
              <a:t>participation in European educational projects</a:t>
            </a:r>
            <a:r>
              <a:rPr lang="en-GB">
                <a:cs typeface="Times New Roman" pitchFamily="18" charset="0"/>
              </a:rPr>
              <a:t> – many of them are focused on facilitating the migrants’ adaptation.   </a:t>
            </a:r>
            <a:endParaRPr lang="pl-PL">
              <a:cs typeface="Times New Roman" pitchFamily="18" charset="0"/>
            </a:endParaRPr>
          </a:p>
          <a:p>
            <a:pPr>
              <a:lnSpc>
                <a:spcPct val="90000"/>
              </a:lnSpc>
            </a:pPr>
            <a:endParaRPr lang="pl-PL"/>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1409700" y="381000"/>
            <a:ext cx="6324600" cy="533400"/>
          </a:xfrm>
          <a:solidFill>
            <a:schemeClr val="bg1"/>
          </a:solidFill>
          <a:ln>
            <a:solidFill>
              <a:schemeClr val="bg1"/>
            </a:solidFill>
          </a:ln>
        </p:spPr>
        <p:txBody>
          <a:bodyPr/>
          <a:lstStyle/>
          <a:p>
            <a:r>
              <a:rPr lang="pl-PL" sz="4000">
                <a:solidFill>
                  <a:srgbClr val="003300"/>
                </a:solidFill>
              </a:rPr>
              <a:t/>
            </a:r>
            <a:br>
              <a:rPr lang="pl-PL" sz="4000">
                <a:solidFill>
                  <a:srgbClr val="003300"/>
                </a:solidFill>
              </a:rPr>
            </a:br>
            <a:r>
              <a:rPr lang="en-GB" sz="4000">
                <a:solidFill>
                  <a:srgbClr val="003300"/>
                </a:solidFill>
                <a:cs typeface="Times New Roman" pitchFamily="18" charset="0"/>
              </a:rPr>
              <a:t>STRENGTHS</a:t>
            </a:r>
            <a:r>
              <a:rPr lang="pl-PL" sz="4000">
                <a:solidFill>
                  <a:srgbClr val="003300"/>
                </a:solidFill>
                <a:cs typeface="Times New Roman" pitchFamily="18" charset="0"/>
              </a:rPr>
              <a:t/>
            </a:r>
            <a:br>
              <a:rPr lang="pl-PL" sz="4000">
                <a:solidFill>
                  <a:srgbClr val="003300"/>
                </a:solidFill>
                <a:cs typeface="Times New Roman" pitchFamily="18" charset="0"/>
              </a:rPr>
            </a:br>
            <a:endParaRPr lang="pl-PL" sz="4000">
              <a:solidFill>
                <a:srgbClr val="003300"/>
              </a:solidFill>
              <a:cs typeface="Times New Roman" pitchFamily="18" charset="0"/>
            </a:endParaRPr>
          </a:p>
        </p:txBody>
      </p:sp>
      <p:sp>
        <p:nvSpPr>
          <p:cNvPr id="29699" name="Rectangle 3"/>
          <p:cNvSpPr>
            <a:spLocks noGrp="1" noChangeArrowheads="1"/>
          </p:cNvSpPr>
          <p:nvPr>
            <p:ph type="body" idx="1"/>
          </p:nvPr>
        </p:nvSpPr>
        <p:spPr>
          <a:xfrm>
            <a:off x="914400" y="1066800"/>
            <a:ext cx="7772400" cy="4876800"/>
          </a:xfrm>
        </p:spPr>
        <p:txBody>
          <a:bodyPr/>
          <a:lstStyle/>
          <a:p>
            <a:pPr>
              <a:lnSpc>
                <a:spcPct val="90000"/>
              </a:lnSpc>
              <a:buFontTx/>
              <a:buNone/>
            </a:pPr>
            <a:r>
              <a:rPr lang="en-GB" sz="2800">
                <a:cs typeface="Times New Roman" pitchFamily="18" charset="0"/>
              </a:rPr>
              <a:t>1. Presence of various forms of counselling in Poland on global and local level.</a:t>
            </a:r>
            <a:endParaRPr lang="pl-PL" sz="2800">
              <a:cs typeface="Times New Roman" pitchFamily="18" charset="0"/>
            </a:endParaRPr>
          </a:p>
          <a:p>
            <a:pPr>
              <a:lnSpc>
                <a:spcPct val="90000"/>
              </a:lnSpc>
              <a:buFontTx/>
              <a:buNone/>
            </a:pPr>
            <a:r>
              <a:rPr lang="en-GB" sz="2800">
                <a:cs typeface="Times New Roman" pitchFamily="18" charset="0"/>
              </a:rPr>
              <a:t>2. On the national level counselling is provided in various forms by the government Office for Foreigners and Repatriates and its local sections located in the Municipal Councils.</a:t>
            </a:r>
            <a:endParaRPr lang="pl-PL" sz="2800">
              <a:cs typeface="Times New Roman" pitchFamily="18" charset="0"/>
            </a:endParaRPr>
          </a:p>
          <a:p>
            <a:pPr>
              <a:lnSpc>
                <a:spcPct val="90000"/>
              </a:lnSpc>
              <a:buFontTx/>
              <a:buNone/>
            </a:pPr>
            <a:r>
              <a:rPr lang="en-GB" sz="2800">
                <a:cs typeface="Times New Roman" pitchFamily="18" charset="0"/>
              </a:rPr>
              <a:t>3. Universal / global language counselling is provided by the website of Polish as a Foreign language certificate examination.</a:t>
            </a:r>
            <a:endParaRPr lang="pl-PL" sz="2800">
              <a:cs typeface="Times New Roman" pitchFamily="18" charset="0"/>
            </a:endParaRPr>
          </a:p>
          <a:p>
            <a:pPr>
              <a:lnSpc>
                <a:spcPct val="90000"/>
              </a:lnSpc>
              <a:buFontTx/>
              <a:buNone/>
            </a:pPr>
            <a:r>
              <a:rPr lang="en-GB" sz="2800">
                <a:cs typeface="Times New Roman" pitchFamily="18" charset="0"/>
              </a:rPr>
              <a:t>4. Interactive customer-friendly and free of cost direct counselling methods are applied by various groups of specialists involved in the process of educating foreigners.</a:t>
            </a:r>
            <a:endParaRPr lang="pl-PL" sz="2800">
              <a:cs typeface="Times New Roman" pitchFamily="18" charset="0"/>
            </a:endParaRPr>
          </a:p>
          <a:p>
            <a:pPr>
              <a:lnSpc>
                <a:spcPct val="90000"/>
              </a:lnSpc>
            </a:pPr>
            <a:endParaRPr lang="pl-PL" sz="28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type="body" idx="1"/>
          </p:nvPr>
        </p:nvSpPr>
        <p:spPr>
          <a:xfrm>
            <a:off x="685800" y="1524000"/>
            <a:ext cx="8001000" cy="4572000"/>
          </a:xfrm>
        </p:spPr>
        <p:txBody>
          <a:bodyPr/>
          <a:lstStyle/>
          <a:p>
            <a:pPr>
              <a:lnSpc>
                <a:spcPct val="90000"/>
              </a:lnSpc>
              <a:buFontTx/>
              <a:buNone/>
            </a:pPr>
            <a:r>
              <a:rPr lang="en-GB" sz="2800">
                <a:cs typeface="Times New Roman" pitchFamily="18" charset="0"/>
              </a:rPr>
              <a:t> 5. Among the customer-friendly consultants there are language and subject teachers, would-be teachers and foreigners themselves.</a:t>
            </a:r>
            <a:endParaRPr lang="pl-PL" sz="2800">
              <a:cs typeface="Times New Roman" pitchFamily="18" charset="0"/>
            </a:endParaRPr>
          </a:p>
          <a:p>
            <a:pPr>
              <a:lnSpc>
                <a:spcPct val="90000"/>
              </a:lnSpc>
              <a:buFontTx/>
              <a:buNone/>
            </a:pPr>
            <a:r>
              <a:rPr lang="en-GB" sz="2800">
                <a:cs typeface="Times New Roman" pitchFamily="18" charset="0"/>
              </a:rPr>
              <a:t>6. Permanent development of counselling by the Internet. Foreigners are provided with pieces of official information and tips on how to live in Poland, also they may take part in chats and Internet discussions.</a:t>
            </a:r>
            <a:endParaRPr lang="pl-PL" sz="2800">
              <a:cs typeface="Times New Roman" pitchFamily="18" charset="0"/>
            </a:endParaRPr>
          </a:p>
          <a:p>
            <a:pPr>
              <a:lnSpc>
                <a:spcPct val="90000"/>
              </a:lnSpc>
              <a:buFontTx/>
              <a:buNone/>
            </a:pPr>
            <a:r>
              <a:rPr lang="en-GB" sz="2800">
                <a:cs typeface="Times New Roman" pitchFamily="18" charset="0"/>
              </a:rPr>
              <a:t>7. Presence of national minorities advising systems.  </a:t>
            </a:r>
            <a:endParaRPr lang="pl-PL" sz="2800">
              <a:cs typeface="Times New Roman" pitchFamily="18" charset="0"/>
            </a:endParaRPr>
          </a:p>
          <a:p>
            <a:pPr>
              <a:lnSpc>
                <a:spcPct val="90000"/>
              </a:lnSpc>
              <a:buFontTx/>
              <a:buNone/>
            </a:pPr>
            <a:r>
              <a:rPr lang="pl-PL" sz="2800"/>
              <a:t>8</a:t>
            </a:r>
            <a:r>
              <a:rPr lang="en-GB" sz="2800">
                <a:cs typeface="Times New Roman" pitchFamily="18" charset="0"/>
              </a:rPr>
              <a:t>. Development of specialized international counselling agencies for foreigners. </a:t>
            </a:r>
            <a:endParaRPr lang="pl-PL" sz="2800">
              <a:cs typeface="Times New Roman" pitchFamily="18" charset="0"/>
            </a:endParaRPr>
          </a:p>
        </p:txBody>
      </p:sp>
      <p:sp>
        <p:nvSpPr>
          <p:cNvPr id="30724" name="Rectangle 4"/>
          <p:cNvSpPr>
            <a:spLocks noChangeArrowheads="1"/>
          </p:cNvSpPr>
          <p:nvPr/>
        </p:nvSpPr>
        <p:spPr bwMode="auto">
          <a:xfrm>
            <a:off x="914400" y="685800"/>
            <a:ext cx="6324600" cy="533400"/>
          </a:xfrm>
          <a:prstGeom prst="rect">
            <a:avLst/>
          </a:prstGeom>
          <a:solidFill>
            <a:schemeClr val="bg1"/>
          </a:solidFill>
          <a:ln w="9525">
            <a:solidFill>
              <a:schemeClr val="bg1"/>
            </a:solidFill>
            <a:miter lim="800000"/>
            <a:headEnd/>
            <a:tailEnd/>
          </a:ln>
          <a:effectLst/>
        </p:spPr>
        <p:txBody>
          <a:bodyPr anchor="ctr"/>
          <a:lstStyle/>
          <a:p>
            <a:pPr algn="ctr"/>
            <a:r>
              <a:rPr lang="pl-PL" sz="4000">
                <a:solidFill>
                  <a:srgbClr val="003300"/>
                </a:solidFill>
              </a:rPr>
              <a:t/>
            </a:r>
            <a:br>
              <a:rPr lang="pl-PL" sz="4000">
                <a:solidFill>
                  <a:srgbClr val="003300"/>
                </a:solidFill>
              </a:rPr>
            </a:br>
            <a:r>
              <a:rPr lang="en-GB" sz="4000">
                <a:solidFill>
                  <a:srgbClr val="003300"/>
                </a:solidFill>
                <a:cs typeface="Times New Roman" pitchFamily="18" charset="0"/>
              </a:rPr>
              <a:t>STRENGTHS</a:t>
            </a:r>
            <a:r>
              <a:rPr lang="pl-PL" sz="4000">
                <a:solidFill>
                  <a:srgbClr val="003300"/>
                </a:solidFill>
                <a:cs typeface="Times New Roman" pitchFamily="18" charset="0"/>
              </a:rPr>
              <a:t/>
            </a:r>
            <a:br>
              <a:rPr lang="pl-PL" sz="4000">
                <a:solidFill>
                  <a:srgbClr val="003300"/>
                </a:solidFill>
                <a:cs typeface="Times New Roman" pitchFamily="18" charset="0"/>
              </a:rPr>
            </a:br>
            <a:endParaRPr lang="pl-PL" sz="4000">
              <a:solidFill>
                <a:srgbClr val="003300"/>
              </a:solidFill>
              <a:cs typeface="Times New Roman"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685800" y="304800"/>
            <a:ext cx="7772400" cy="685800"/>
          </a:xfrm>
          <a:solidFill>
            <a:srgbClr val="A50021"/>
          </a:solidFill>
        </p:spPr>
        <p:txBody>
          <a:bodyPr/>
          <a:lstStyle/>
          <a:p>
            <a:r>
              <a:rPr lang="en-GB" sz="4000">
                <a:solidFill>
                  <a:schemeClr val="bg1"/>
                </a:solidFill>
                <a:cs typeface="Times New Roman" pitchFamily="18" charset="0"/>
              </a:rPr>
              <a:t>WEAKNESSES</a:t>
            </a:r>
            <a:r>
              <a:rPr lang="pl-PL"/>
              <a:t> </a:t>
            </a:r>
          </a:p>
        </p:txBody>
      </p:sp>
      <p:sp>
        <p:nvSpPr>
          <p:cNvPr id="31747" name="Rectangle 3"/>
          <p:cNvSpPr>
            <a:spLocks noGrp="1" noChangeArrowheads="1"/>
          </p:cNvSpPr>
          <p:nvPr>
            <p:ph type="body" idx="1"/>
          </p:nvPr>
        </p:nvSpPr>
        <p:spPr>
          <a:xfrm>
            <a:off x="762000" y="990600"/>
            <a:ext cx="8077200" cy="5105400"/>
          </a:xfrm>
        </p:spPr>
        <p:txBody>
          <a:bodyPr/>
          <a:lstStyle/>
          <a:p>
            <a:pPr>
              <a:lnSpc>
                <a:spcPct val="90000"/>
              </a:lnSpc>
              <a:buFontTx/>
              <a:buNone/>
            </a:pPr>
            <a:r>
              <a:rPr lang="en-GB" sz="2800">
                <a:cs typeface="Times New Roman" pitchFamily="18" charset="0"/>
              </a:rPr>
              <a:t>1. No sufficient and easily accessible system of advising to all foreigners. Various forms of counselling are not well integrated. </a:t>
            </a:r>
            <a:endParaRPr lang="pl-PL" sz="2800">
              <a:cs typeface="Times New Roman" pitchFamily="18" charset="0"/>
            </a:endParaRPr>
          </a:p>
          <a:p>
            <a:pPr>
              <a:lnSpc>
                <a:spcPct val="90000"/>
              </a:lnSpc>
              <a:buFontTx/>
              <a:buNone/>
            </a:pPr>
            <a:r>
              <a:rPr lang="en-GB" sz="2800">
                <a:cs typeface="Times New Roman" pitchFamily="18" charset="0"/>
              </a:rPr>
              <a:t>2. Central system of counselling to foreigners is not customer friendly. </a:t>
            </a:r>
            <a:endParaRPr lang="pl-PL" sz="2800">
              <a:cs typeface="Times New Roman" pitchFamily="18" charset="0"/>
            </a:endParaRPr>
          </a:p>
          <a:p>
            <a:pPr>
              <a:lnSpc>
                <a:spcPct val="90000"/>
              </a:lnSpc>
              <a:buFontTx/>
              <a:buNone/>
            </a:pPr>
            <a:r>
              <a:rPr lang="en-GB" sz="2800">
                <a:cs typeface="Times New Roman" pitchFamily="18" charset="0"/>
              </a:rPr>
              <a:t>3. Governmental websites for foreigners are in Polish and English only.</a:t>
            </a:r>
            <a:endParaRPr lang="pl-PL" sz="2800">
              <a:cs typeface="Times New Roman" pitchFamily="18" charset="0"/>
            </a:endParaRPr>
          </a:p>
          <a:p>
            <a:pPr>
              <a:lnSpc>
                <a:spcPct val="90000"/>
              </a:lnSpc>
              <a:buFontTx/>
              <a:buNone/>
            </a:pPr>
            <a:r>
              <a:rPr lang="en-GB" sz="2800">
                <a:cs typeface="Times New Roman" pitchFamily="18" charset="0"/>
              </a:rPr>
              <a:t>4. The staff of local foreign offices is not well prepared for advising (poor knowledge of foreign languages, application forms not translated to other languages).</a:t>
            </a:r>
            <a:endParaRPr lang="pl-PL" sz="2800">
              <a:cs typeface="Times New Roman" pitchFamily="18" charset="0"/>
            </a:endParaRPr>
          </a:p>
          <a:p>
            <a:pPr>
              <a:lnSpc>
                <a:spcPct val="90000"/>
              </a:lnSpc>
              <a:buFontTx/>
              <a:buNone/>
            </a:pPr>
            <a:r>
              <a:rPr lang="en-GB" sz="2800">
                <a:cs typeface="Times New Roman" pitchFamily="18" charset="0"/>
              </a:rPr>
              <a:t>5. The system of Polish as a Foreign Language Certification is a substitute</a:t>
            </a:r>
            <a:r>
              <a:rPr lang="en-GB" sz="2800" i="1">
                <a:cs typeface="Times New Roman" pitchFamily="18" charset="0"/>
              </a:rPr>
              <a:t> </a:t>
            </a:r>
            <a:r>
              <a:rPr lang="en-GB" sz="2800">
                <a:cs typeface="Times New Roman" pitchFamily="18" charset="0"/>
              </a:rPr>
              <a:t>for a real system of language advising.</a:t>
            </a:r>
            <a:endParaRPr lang="pl-PL" sz="2800">
              <a:cs typeface="Times New Roman" pitchFamily="18" charset="0"/>
            </a:endParaRPr>
          </a:p>
          <a:p>
            <a:pPr>
              <a:lnSpc>
                <a:spcPct val="90000"/>
              </a:lnSpc>
            </a:pPr>
            <a:endParaRPr lang="pl-PL" sz="28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3"/>
          <p:cNvSpPr>
            <a:spLocks noGrp="1" noChangeArrowheads="1"/>
          </p:cNvSpPr>
          <p:nvPr>
            <p:ph type="body" idx="1"/>
          </p:nvPr>
        </p:nvSpPr>
        <p:spPr>
          <a:xfrm>
            <a:off x="685800" y="1219200"/>
            <a:ext cx="7848600" cy="4876800"/>
          </a:xfrm>
        </p:spPr>
        <p:txBody>
          <a:bodyPr/>
          <a:lstStyle/>
          <a:p>
            <a:pPr>
              <a:buFontTx/>
              <a:buNone/>
            </a:pPr>
            <a:r>
              <a:rPr lang="en-GB" sz="2800">
                <a:cs typeface="Times New Roman" pitchFamily="18" charset="0"/>
              </a:rPr>
              <a:t>6. Intuitive counselling applied by the language schools’ staff (no psychologists and intercultural experts</a:t>
            </a:r>
            <a:r>
              <a:rPr lang="pl-PL" sz="2800"/>
              <a:t>.</a:t>
            </a:r>
          </a:p>
          <a:p>
            <a:pPr>
              <a:buFontTx/>
              <a:buNone/>
            </a:pPr>
            <a:r>
              <a:rPr lang="en-GB" sz="2800">
                <a:cs typeface="Times New Roman" pitchFamily="18" charset="0"/>
              </a:rPr>
              <a:t>7. Websites for foreigners are not always interactive.</a:t>
            </a:r>
            <a:endParaRPr lang="pl-PL" sz="2800">
              <a:cs typeface="Times New Roman" pitchFamily="18" charset="0"/>
            </a:endParaRPr>
          </a:p>
          <a:p>
            <a:pPr>
              <a:buFontTx/>
              <a:buNone/>
            </a:pPr>
            <a:r>
              <a:rPr lang="en-GB" sz="2800">
                <a:cs typeface="Times New Roman" pitchFamily="18" charset="0"/>
              </a:rPr>
              <a:t>8. Using only advising systems developed by their own national minority may result in social separation of foreigners. </a:t>
            </a:r>
            <a:endParaRPr lang="pl-PL" sz="2800">
              <a:cs typeface="Times New Roman" pitchFamily="18" charset="0"/>
            </a:endParaRPr>
          </a:p>
          <a:p>
            <a:pPr>
              <a:buFontTx/>
              <a:buNone/>
            </a:pPr>
            <a:r>
              <a:rPr lang="en-GB" sz="2800">
                <a:cs typeface="Times New Roman" pitchFamily="18" charset="0"/>
              </a:rPr>
              <a:t>9.  Commercialization of advising system.</a:t>
            </a:r>
            <a:endParaRPr lang="pl-PL" sz="2800">
              <a:cs typeface="Times New Roman" pitchFamily="18" charset="0"/>
            </a:endParaRPr>
          </a:p>
          <a:p>
            <a:pPr>
              <a:buFontTx/>
              <a:buNone/>
            </a:pPr>
            <a:r>
              <a:rPr lang="en-GB" sz="2800">
                <a:cs typeface="Times New Roman" pitchFamily="18" charset="0"/>
              </a:rPr>
              <a:t>10. Limited participation in EU projects aimed at development of advising to migrants.</a:t>
            </a:r>
            <a:r>
              <a:rPr lang="pl-PL" sz="2800"/>
              <a:t> </a:t>
            </a:r>
          </a:p>
        </p:txBody>
      </p:sp>
      <p:sp>
        <p:nvSpPr>
          <p:cNvPr id="32773" name="Rectangle 5"/>
          <p:cNvSpPr>
            <a:spLocks noGrp="1" noChangeArrowheads="1"/>
          </p:cNvSpPr>
          <p:nvPr>
            <p:ph type="title"/>
          </p:nvPr>
        </p:nvSpPr>
        <p:spPr>
          <a:xfrm>
            <a:off x="685800" y="304800"/>
            <a:ext cx="7772400" cy="685800"/>
          </a:xfrm>
          <a:solidFill>
            <a:srgbClr val="A50021"/>
          </a:solidFill>
          <a:ln/>
        </p:spPr>
        <p:txBody>
          <a:bodyPr/>
          <a:lstStyle/>
          <a:p>
            <a:r>
              <a:rPr lang="en-GB" sz="4000">
                <a:solidFill>
                  <a:schemeClr val="bg1"/>
                </a:solidFill>
                <a:cs typeface="Times New Roman" pitchFamily="18" charset="0"/>
              </a:rPr>
              <a:t>WEAKNESSES</a:t>
            </a:r>
            <a:r>
              <a:rPr lang="pl-PL"/>
              <a:t>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838200" y="152400"/>
            <a:ext cx="7467600" cy="914400"/>
          </a:xfrm>
          <a:solidFill>
            <a:schemeClr val="bg1"/>
          </a:solidFill>
        </p:spPr>
        <p:txBody>
          <a:bodyPr/>
          <a:lstStyle/>
          <a:p>
            <a:r>
              <a:rPr lang="en-GB" sz="4000">
                <a:solidFill>
                  <a:srgbClr val="A50021"/>
                </a:solidFill>
                <a:cs typeface="Times New Roman" pitchFamily="18" charset="0"/>
              </a:rPr>
              <a:t>OPPORTUNITIES</a:t>
            </a:r>
            <a:endParaRPr lang="pl-PL" b="1">
              <a:solidFill>
                <a:srgbClr val="A50021"/>
              </a:solidFill>
              <a:cs typeface="Times New Roman" pitchFamily="18" charset="0"/>
            </a:endParaRPr>
          </a:p>
        </p:txBody>
      </p:sp>
      <p:sp>
        <p:nvSpPr>
          <p:cNvPr id="33795" name="Rectangle 3"/>
          <p:cNvSpPr>
            <a:spLocks noGrp="1" noChangeArrowheads="1"/>
          </p:cNvSpPr>
          <p:nvPr>
            <p:ph type="body" idx="1"/>
          </p:nvPr>
        </p:nvSpPr>
        <p:spPr>
          <a:xfrm>
            <a:off x="685800" y="1143000"/>
            <a:ext cx="7772400" cy="4419600"/>
          </a:xfrm>
        </p:spPr>
        <p:txBody>
          <a:bodyPr/>
          <a:lstStyle/>
          <a:p>
            <a:pPr>
              <a:lnSpc>
                <a:spcPct val="90000"/>
              </a:lnSpc>
              <a:buFontTx/>
              <a:buNone/>
            </a:pPr>
            <a:r>
              <a:rPr lang="en-GB" sz="2800" b="1">
                <a:cs typeface="Times New Roman" pitchFamily="18" charset="0"/>
              </a:rPr>
              <a:t> </a:t>
            </a:r>
            <a:r>
              <a:rPr lang="en-GB" sz="2400">
                <a:cs typeface="Times New Roman" pitchFamily="18" charset="0"/>
              </a:rPr>
              <a:t>1. Using customer-friendly models of advising foreigners developed by multicultural societies.</a:t>
            </a:r>
            <a:endParaRPr lang="pl-PL" sz="2400">
              <a:cs typeface="Times New Roman" pitchFamily="18" charset="0"/>
            </a:endParaRPr>
          </a:p>
          <a:p>
            <a:pPr>
              <a:lnSpc>
                <a:spcPct val="90000"/>
              </a:lnSpc>
              <a:buFontTx/>
              <a:buNone/>
            </a:pPr>
            <a:r>
              <a:rPr lang="en-GB" sz="2400">
                <a:cs typeface="Times New Roman" pitchFamily="18" charset="0"/>
              </a:rPr>
              <a:t>2. Active participation of the language centres, as well as governmental and non-governmental organizations involved in helping migrants, in EU projects aimed at development of foreigners’ advising system.</a:t>
            </a:r>
            <a:endParaRPr lang="pl-PL" sz="2400">
              <a:cs typeface="Times New Roman" pitchFamily="18" charset="0"/>
            </a:endParaRPr>
          </a:p>
          <a:p>
            <a:pPr>
              <a:lnSpc>
                <a:spcPct val="90000"/>
              </a:lnSpc>
              <a:buFontTx/>
              <a:buNone/>
            </a:pPr>
            <a:r>
              <a:rPr lang="en-GB" sz="2400">
                <a:cs typeface="Times New Roman" pitchFamily="18" charset="0"/>
              </a:rPr>
              <a:t>3. Popularization of models of language advising existing in Poland (by preparing their multilingual Internet versions).</a:t>
            </a:r>
            <a:endParaRPr lang="pl-PL" sz="2400">
              <a:cs typeface="Times New Roman" pitchFamily="18" charset="0"/>
            </a:endParaRPr>
          </a:p>
          <a:p>
            <a:pPr>
              <a:lnSpc>
                <a:spcPct val="90000"/>
              </a:lnSpc>
              <a:buFontTx/>
              <a:buNone/>
            </a:pPr>
            <a:r>
              <a:rPr lang="en-GB" sz="2400">
                <a:cs typeface="Times New Roman" pitchFamily="18" charset="0"/>
              </a:rPr>
              <a:t>4. Exchanging ideas with similar/partner institutions on the methods of advising.</a:t>
            </a:r>
            <a:endParaRPr lang="pl-PL" sz="2400">
              <a:cs typeface="Times New Roman" pitchFamily="18" charset="0"/>
            </a:endParaRPr>
          </a:p>
          <a:p>
            <a:pPr>
              <a:lnSpc>
                <a:spcPct val="90000"/>
              </a:lnSpc>
              <a:buFontTx/>
              <a:buNone/>
            </a:pPr>
            <a:r>
              <a:rPr lang="en-GB" sz="2400">
                <a:cs typeface="Times New Roman" pitchFamily="18" charset="0"/>
              </a:rPr>
              <a:t>5. Focus on educating specialists in the field of counselling to migrants.</a:t>
            </a:r>
            <a:endParaRPr lang="pl-PL" sz="2400">
              <a:cs typeface="Times New Roman" pitchFamily="18" charset="0"/>
            </a:endParaRPr>
          </a:p>
          <a:p>
            <a:pPr>
              <a:lnSpc>
                <a:spcPct val="90000"/>
              </a:lnSpc>
              <a:buFontTx/>
              <a:buNone/>
            </a:pPr>
            <a:r>
              <a:rPr lang="en-GB" sz="2400">
                <a:cs typeface="Times New Roman" pitchFamily="18" charset="0"/>
              </a:rPr>
              <a:t>6. Supporting the non-governmental and informal initiatives on advising to migrants.</a:t>
            </a:r>
            <a:endParaRPr lang="pl-PL" sz="2400">
              <a:cs typeface="Times New Roman" pitchFamily="18" charset="0"/>
            </a:endParaRPr>
          </a:p>
          <a:p>
            <a:pPr>
              <a:lnSpc>
                <a:spcPct val="90000"/>
              </a:lnSpc>
            </a:pPr>
            <a:endParaRPr lang="pl-PL" sz="24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685800" y="609600"/>
            <a:ext cx="7467600" cy="685800"/>
          </a:xfrm>
          <a:solidFill>
            <a:srgbClr val="A50021"/>
          </a:solidFill>
        </p:spPr>
        <p:txBody>
          <a:bodyPr/>
          <a:lstStyle/>
          <a:p>
            <a:r>
              <a:rPr lang="en-GB" sz="4000">
                <a:solidFill>
                  <a:schemeClr val="bg1"/>
                </a:solidFill>
                <a:cs typeface="Times New Roman" pitchFamily="18" charset="0"/>
              </a:rPr>
              <a:t>THREATS</a:t>
            </a:r>
            <a:endParaRPr lang="pl-PL" sz="4000">
              <a:solidFill>
                <a:schemeClr val="bg1"/>
              </a:solidFill>
              <a:cs typeface="Times New Roman" pitchFamily="18" charset="0"/>
            </a:endParaRPr>
          </a:p>
        </p:txBody>
      </p:sp>
      <p:sp>
        <p:nvSpPr>
          <p:cNvPr id="35843" name="Rectangle 3"/>
          <p:cNvSpPr>
            <a:spLocks noGrp="1" noChangeArrowheads="1"/>
          </p:cNvSpPr>
          <p:nvPr>
            <p:ph type="body" idx="1"/>
          </p:nvPr>
        </p:nvSpPr>
        <p:spPr>
          <a:xfrm>
            <a:off x="914400" y="1447800"/>
            <a:ext cx="7772400" cy="4648200"/>
          </a:xfrm>
        </p:spPr>
        <p:txBody>
          <a:bodyPr/>
          <a:lstStyle/>
          <a:p>
            <a:pPr>
              <a:lnSpc>
                <a:spcPct val="90000"/>
              </a:lnSpc>
              <a:buFontTx/>
              <a:buNone/>
            </a:pPr>
            <a:r>
              <a:rPr lang="en-GB" sz="2800">
                <a:cs typeface="Times New Roman" pitchFamily="18" charset="0"/>
              </a:rPr>
              <a:t>1. Currently existing advising system may be insufficient soon; after 2004 the number of migrants in Poland constantly increases.</a:t>
            </a:r>
            <a:endParaRPr lang="pl-PL" sz="2800">
              <a:cs typeface="Times New Roman" pitchFamily="18" charset="0"/>
            </a:endParaRPr>
          </a:p>
          <a:p>
            <a:pPr>
              <a:lnSpc>
                <a:spcPct val="90000"/>
              </a:lnSpc>
              <a:buFontTx/>
              <a:buNone/>
            </a:pPr>
            <a:r>
              <a:rPr lang="en-GB" sz="2800">
                <a:cs typeface="Times New Roman" pitchFamily="18" charset="0"/>
              </a:rPr>
              <a:t>2. If the existing system of counselling does not change, Poland may expect serious problems with poorly adapted migrants.</a:t>
            </a:r>
            <a:endParaRPr lang="pl-PL" sz="2800">
              <a:cs typeface="Times New Roman" pitchFamily="18" charset="0"/>
            </a:endParaRPr>
          </a:p>
          <a:p>
            <a:pPr>
              <a:lnSpc>
                <a:spcPct val="90000"/>
              </a:lnSpc>
              <a:buFontTx/>
              <a:buNone/>
            </a:pPr>
            <a:r>
              <a:rPr lang="en-GB" sz="2800">
                <a:cs typeface="Times New Roman" pitchFamily="18" charset="0"/>
              </a:rPr>
              <a:t>3. Websites of language schools or government organizations may substitute real-life counselling.</a:t>
            </a:r>
            <a:endParaRPr lang="pl-PL" sz="2800">
              <a:cs typeface="Times New Roman" pitchFamily="18" charset="0"/>
            </a:endParaRPr>
          </a:p>
          <a:p>
            <a:pPr>
              <a:lnSpc>
                <a:spcPct val="90000"/>
              </a:lnSpc>
              <a:buFontTx/>
              <a:buNone/>
            </a:pPr>
            <a:r>
              <a:rPr lang="pl-PL" sz="2800">
                <a:cs typeface="Times New Roman" pitchFamily="18" charset="0"/>
              </a:rPr>
              <a:t>4. Free of cost counselling may be limited due to the development of commercial agencies advising migrants.</a:t>
            </a:r>
            <a:r>
              <a:rPr lang="pl-PL" sz="2800"/>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838200" y="1752600"/>
            <a:ext cx="7772400" cy="1143000"/>
          </a:xfrm>
        </p:spPr>
        <p:txBody>
          <a:bodyPr/>
          <a:lstStyle/>
          <a:p>
            <a:pPr algn="l"/>
            <a:r>
              <a:rPr lang="pl-PL" u="sng"/>
              <a:t/>
            </a:r>
            <a:br>
              <a:rPr lang="pl-PL" u="sng"/>
            </a:br>
            <a:r>
              <a:rPr lang="pl-PL" u="sng"/>
              <a:t/>
            </a:r>
            <a:br>
              <a:rPr lang="pl-PL" u="sng"/>
            </a:br>
            <a:r>
              <a:rPr lang="pl-PL" u="sng"/>
              <a:t/>
            </a:r>
            <a:br>
              <a:rPr lang="pl-PL" u="sng"/>
            </a:br>
            <a:r>
              <a:rPr lang="en-GB" sz="3200">
                <a:solidFill>
                  <a:srgbClr val="800000"/>
                </a:solidFill>
                <a:cs typeface="Times New Roman" pitchFamily="18" charset="0"/>
              </a:rPr>
              <a:t>Name of the school</a:t>
            </a:r>
            <a:r>
              <a:rPr lang="en-GB" sz="3200">
                <a:cs typeface="Times New Roman" pitchFamily="18" charset="0"/>
              </a:rPr>
              <a:t>: School of Polish for Foreigners at the University of Łódź</a:t>
            </a:r>
            <a:r>
              <a:rPr lang="pl-PL" sz="3200">
                <a:cs typeface="Times New Roman" pitchFamily="18" charset="0"/>
              </a:rPr>
              <a:t/>
            </a:r>
            <a:br>
              <a:rPr lang="pl-PL" sz="3200">
                <a:cs typeface="Times New Roman" pitchFamily="18" charset="0"/>
              </a:rPr>
            </a:br>
            <a:r>
              <a:rPr lang="pl-PL" sz="3200"/>
              <a:t/>
            </a:r>
            <a:br>
              <a:rPr lang="pl-PL" sz="3200"/>
            </a:br>
            <a:r>
              <a:rPr lang="en-GB" sz="3200">
                <a:solidFill>
                  <a:srgbClr val="800000"/>
                </a:solidFill>
                <a:cs typeface="Times New Roman" pitchFamily="18" charset="0"/>
              </a:rPr>
              <a:t>Country</a:t>
            </a:r>
            <a:r>
              <a:rPr lang="en-GB" sz="3200">
                <a:cs typeface="Times New Roman" pitchFamily="18" charset="0"/>
              </a:rPr>
              <a:t>: Poland</a:t>
            </a:r>
            <a:r>
              <a:rPr lang="pl-PL" sz="3200">
                <a:cs typeface="Times New Roman" pitchFamily="18" charset="0"/>
              </a:rPr>
              <a:t/>
            </a:r>
            <a:br>
              <a:rPr lang="pl-PL" sz="3200">
                <a:cs typeface="Times New Roman" pitchFamily="18" charset="0"/>
              </a:rPr>
            </a:br>
            <a:r>
              <a:rPr lang="pl-PL" sz="3200"/>
              <a:t/>
            </a:r>
            <a:br>
              <a:rPr lang="pl-PL" sz="3200"/>
            </a:br>
            <a:r>
              <a:rPr lang="en-GB" sz="3200">
                <a:solidFill>
                  <a:srgbClr val="800000"/>
                </a:solidFill>
                <a:cs typeface="Times New Roman" pitchFamily="18" charset="0"/>
              </a:rPr>
              <a:t>Description of the counselling method</a:t>
            </a:r>
            <a:r>
              <a:rPr lang="en-GB" sz="3200">
                <a:cs typeface="Times New Roman" pitchFamily="18" charset="0"/>
              </a:rPr>
              <a:t>: in Poland</a:t>
            </a:r>
            <a:r>
              <a:rPr lang="pl-PL" sz="3200">
                <a:cs typeface="Times New Roman" pitchFamily="18" charset="0"/>
              </a:rPr>
              <a:t/>
            </a:r>
            <a:br>
              <a:rPr lang="pl-PL" sz="3200">
                <a:cs typeface="Times New Roman" pitchFamily="18" charset="0"/>
              </a:rPr>
            </a:br>
            <a:r>
              <a:rPr lang="pl-PL">
                <a:cs typeface="Times New Roman" pitchFamily="18" charset="0"/>
              </a:rPr>
              <a:t/>
            </a:r>
            <a:br>
              <a:rPr lang="pl-PL">
                <a:cs typeface="Times New Roman" pitchFamily="18" charset="0"/>
              </a:rPr>
            </a:br>
            <a:endParaRPr lang="pl-PL">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685800" y="1143000"/>
            <a:ext cx="7772400" cy="1143000"/>
          </a:xfrm>
        </p:spPr>
        <p:txBody>
          <a:bodyPr/>
          <a:lstStyle/>
          <a:p>
            <a:r>
              <a:rPr lang="en-GB" sz="4000">
                <a:solidFill>
                  <a:srgbClr val="800000"/>
                </a:solidFill>
                <a:cs typeface="Times New Roman" pitchFamily="18" charset="0"/>
              </a:rPr>
              <a:t>Counselling for foreigners is offered by several organizations and institutions and by their websites</a:t>
            </a:r>
            <a:endParaRPr lang="pl-PL" sz="4000">
              <a:solidFill>
                <a:srgbClr val="800000"/>
              </a:solidFill>
              <a:cs typeface="Times New Roman" pitchFamily="18" charset="0"/>
            </a:endParaRPr>
          </a:p>
        </p:txBody>
      </p:sp>
      <p:sp>
        <p:nvSpPr>
          <p:cNvPr id="18435" name="Rectangle 3"/>
          <p:cNvSpPr>
            <a:spLocks noGrp="1" noChangeArrowheads="1"/>
          </p:cNvSpPr>
          <p:nvPr>
            <p:ph type="body" idx="1"/>
          </p:nvPr>
        </p:nvSpPr>
        <p:spPr>
          <a:xfrm>
            <a:off x="685800" y="3048000"/>
            <a:ext cx="7772400" cy="3048000"/>
          </a:xfrm>
        </p:spPr>
        <p:txBody>
          <a:bodyPr/>
          <a:lstStyle/>
          <a:p>
            <a:pPr>
              <a:buFontTx/>
              <a:buNone/>
            </a:pPr>
            <a:r>
              <a:rPr lang="en-GB">
                <a:cs typeface="Times New Roman" pitchFamily="18" charset="0"/>
              </a:rPr>
              <a:t>Among them there are: </a:t>
            </a:r>
            <a:endParaRPr lang="pl-PL">
              <a:cs typeface="Times New Roman" pitchFamily="18" charset="0"/>
            </a:endParaRPr>
          </a:p>
          <a:p>
            <a:pPr>
              <a:buFontTx/>
              <a:buNone/>
            </a:pPr>
            <a:r>
              <a:rPr lang="en-GB">
                <a:cs typeface="Times New Roman" pitchFamily="18" charset="0"/>
                <a:sym typeface="Symbol" pitchFamily="18" charset="2"/>
              </a:rPr>
              <a:t></a:t>
            </a:r>
            <a:r>
              <a:rPr lang="en-GB">
                <a:cs typeface="Times New Roman" pitchFamily="18" charset="0"/>
              </a:rPr>
              <a:t> National Board for Certifying Knowledge of Polish as a </a:t>
            </a:r>
            <a:r>
              <a:rPr lang="pl-PL"/>
              <a:t>Foreign</a:t>
            </a:r>
            <a:r>
              <a:rPr lang="en-GB">
                <a:cs typeface="Times New Roman" pitchFamily="18" charset="0"/>
              </a:rPr>
              <a:t> Language</a:t>
            </a:r>
            <a:endParaRPr lang="pl-PL">
              <a:cs typeface="Times New Roman" pitchFamily="18" charset="0"/>
            </a:endParaRPr>
          </a:p>
          <a:p>
            <a:pPr>
              <a:buFontTx/>
              <a:buNone/>
            </a:pPr>
            <a:r>
              <a:rPr lang="en-GB">
                <a:cs typeface="Times New Roman" pitchFamily="18" charset="0"/>
                <a:sym typeface="Symbol" pitchFamily="18" charset="2"/>
              </a:rPr>
              <a:t></a:t>
            </a:r>
            <a:r>
              <a:rPr lang="en-GB">
                <a:cs typeface="Times New Roman" pitchFamily="18" charset="0"/>
              </a:rPr>
              <a:t> several universities and private schools of Polish culture and language for foreigners</a:t>
            </a:r>
            <a:endParaRPr lang="pl-PL">
              <a:cs typeface="Times New Roman" pitchFamily="18" charset="0"/>
            </a:endParaRPr>
          </a:p>
          <a:p>
            <a:endParaRPr lang="pl-PL">
              <a:sym typeface="Symbol" pitchFamily="18" charset="2"/>
            </a:endParaRPr>
          </a:p>
          <a:p>
            <a:endParaRPr lang="pl-PL"/>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685800" y="2857500"/>
            <a:ext cx="7772400" cy="1143000"/>
          </a:xfrm>
        </p:spPr>
        <p:txBody>
          <a:bodyPr/>
          <a:lstStyle/>
          <a:p>
            <a:pPr algn="l">
              <a:buFont typeface="Symbol" pitchFamily="18" charset="2"/>
              <a:buChar char="-"/>
            </a:pPr>
            <a:r>
              <a:rPr lang="pl-PL" sz="2800"/>
              <a:t> </a:t>
            </a:r>
            <a:r>
              <a:rPr lang="en-GB" sz="2400">
                <a:cs typeface="Times New Roman" pitchFamily="18" charset="0"/>
              </a:rPr>
              <a:t>government centres for foreign students and for students of Polish origin and migrants, such as:</a:t>
            </a:r>
            <a:r>
              <a:rPr lang="pl-PL" sz="2400"/>
              <a:t/>
            </a:r>
            <a:br>
              <a:rPr lang="pl-PL" sz="2400"/>
            </a:br>
            <a:r>
              <a:rPr lang="pl-PL" sz="2400"/>
              <a:t/>
            </a:r>
            <a:br>
              <a:rPr lang="pl-PL" sz="2400"/>
            </a:br>
            <a:r>
              <a:rPr lang="pl-PL" sz="2400"/>
              <a:t> </a:t>
            </a:r>
            <a:r>
              <a:rPr lang="en-GB" sz="2400">
                <a:solidFill>
                  <a:schemeClr val="tx1"/>
                </a:solidFill>
                <a:cs typeface="Times New Roman" pitchFamily="18" charset="0"/>
                <a:sym typeface="Symbol" pitchFamily="18" charset="2"/>
              </a:rPr>
              <a:t></a:t>
            </a:r>
            <a:r>
              <a:rPr lang="pl-PL" sz="2400">
                <a:solidFill>
                  <a:schemeClr val="tx1"/>
                </a:solidFill>
              </a:rPr>
              <a:t> </a:t>
            </a:r>
            <a:r>
              <a:rPr lang="en-GB" sz="2400">
                <a:solidFill>
                  <a:schemeClr val="tx1"/>
                </a:solidFill>
                <a:cs typeface="Times New Roman" pitchFamily="18" charset="0"/>
              </a:rPr>
              <a:t>Department of International Programmes and Recognition of </a:t>
            </a:r>
            <a:r>
              <a:rPr lang="pl-PL" sz="2400">
                <a:solidFill>
                  <a:schemeClr val="tx1"/>
                </a:solidFill>
              </a:rPr>
              <a:t> </a:t>
            </a:r>
            <a:r>
              <a:rPr lang="en-GB" sz="2400">
                <a:solidFill>
                  <a:schemeClr val="tx1"/>
                </a:solidFill>
                <a:cs typeface="Times New Roman" pitchFamily="18" charset="0"/>
              </a:rPr>
              <a:t>Diploma (BUWiWM)</a:t>
            </a:r>
            <a:r>
              <a:rPr lang="pl-PL" sz="2400">
                <a:solidFill>
                  <a:schemeClr val="tx1"/>
                </a:solidFill>
              </a:rPr>
              <a:t/>
            </a:r>
            <a:br>
              <a:rPr lang="pl-PL" sz="2400">
                <a:solidFill>
                  <a:schemeClr val="tx1"/>
                </a:solidFill>
              </a:rPr>
            </a:br>
            <a:r>
              <a:rPr lang="pl-PL" sz="2400">
                <a:solidFill>
                  <a:schemeClr val="tx1"/>
                </a:solidFill>
              </a:rPr>
              <a:t/>
            </a:r>
            <a:br>
              <a:rPr lang="pl-PL" sz="2400">
                <a:solidFill>
                  <a:schemeClr val="tx1"/>
                </a:solidFill>
              </a:rPr>
            </a:br>
            <a:r>
              <a:rPr lang="en-GB" sz="2400">
                <a:solidFill>
                  <a:schemeClr val="tx1"/>
                </a:solidFill>
                <a:cs typeface="Times New Roman" pitchFamily="18" charset="0"/>
              </a:rPr>
              <a:t> </a:t>
            </a:r>
            <a:r>
              <a:rPr lang="en-GB" sz="2400">
                <a:solidFill>
                  <a:schemeClr val="tx1"/>
                </a:solidFill>
                <a:cs typeface="Times New Roman" pitchFamily="18" charset="0"/>
                <a:sym typeface="Symbol" pitchFamily="18" charset="2"/>
              </a:rPr>
              <a:t></a:t>
            </a:r>
            <a:r>
              <a:rPr lang="en-GB" sz="2400">
                <a:solidFill>
                  <a:schemeClr val="tx1"/>
                </a:solidFill>
                <a:cs typeface="Times New Roman" pitchFamily="18" charset="0"/>
              </a:rPr>
              <a:t> Office for Foreigners and Repatriates</a:t>
            </a:r>
            <a:r>
              <a:rPr lang="pl-PL" sz="2400">
                <a:solidFill>
                  <a:schemeClr val="tx1"/>
                </a:solidFill>
                <a:cs typeface="Times New Roman" pitchFamily="18" charset="0"/>
              </a:rPr>
              <a:t/>
            </a:r>
            <a:br>
              <a:rPr lang="pl-PL" sz="2400">
                <a:solidFill>
                  <a:schemeClr val="tx1"/>
                </a:solidFill>
                <a:cs typeface="Times New Roman" pitchFamily="18" charset="0"/>
              </a:rPr>
            </a:br>
            <a:r>
              <a:rPr lang="pl-PL" sz="2400">
                <a:solidFill>
                  <a:schemeClr val="tx1"/>
                </a:solidFill>
              </a:rPr>
              <a:t/>
            </a:r>
            <a:br>
              <a:rPr lang="pl-PL" sz="2400">
                <a:solidFill>
                  <a:schemeClr val="tx1"/>
                </a:solidFill>
              </a:rPr>
            </a:br>
            <a:r>
              <a:rPr lang="en-GB" sz="2400">
                <a:cs typeface="Times New Roman" pitchFamily="18" charset="0"/>
                <a:sym typeface="Symbol" pitchFamily="18" charset="2"/>
              </a:rPr>
              <a:t></a:t>
            </a:r>
            <a:r>
              <a:rPr lang="en-GB" sz="2400">
                <a:cs typeface="Times New Roman" pitchFamily="18" charset="0"/>
              </a:rPr>
              <a:t>  non-governmental organizations and national minorities organizations</a:t>
            </a:r>
            <a:r>
              <a:rPr lang="pl-PL" sz="2400"/>
              <a:t> </a:t>
            </a:r>
            <a:br>
              <a:rPr lang="pl-PL" sz="2400"/>
            </a:br>
            <a:r>
              <a:rPr lang="pl-PL" sz="2400"/>
              <a:t>  </a:t>
            </a:r>
            <a:br>
              <a:rPr lang="pl-PL" sz="2400"/>
            </a:br>
            <a:r>
              <a:rPr lang="pl-PL" sz="2400"/>
              <a:t> </a:t>
            </a:r>
            <a:r>
              <a:rPr lang="en-GB" sz="2400">
                <a:cs typeface="Times New Roman" pitchFamily="18" charset="0"/>
                <a:sym typeface="Symbol" pitchFamily="18" charset="2"/>
              </a:rPr>
              <a:t></a:t>
            </a:r>
            <a:r>
              <a:rPr lang="en-GB" sz="2400">
                <a:cs typeface="Times New Roman" pitchFamily="18" charset="0"/>
              </a:rPr>
              <a:t>  Polish and international commercial agencies fo</a:t>
            </a:r>
            <a:r>
              <a:rPr lang="pl-PL" sz="2400"/>
              <a:t>r </a:t>
            </a:r>
            <a:r>
              <a:rPr lang="en-GB" sz="2400">
                <a:cs typeface="Times New Roman" pitchFamily="18" charset="0"/>
              </a:rPr>
              <a:t>migrants and returning migrants.</a:t>
            </a:r>
            <a:r>
              <a:rPr lang="pl-PL" sz="2400"/>
              <a:t> </a:t>
            </a:r>
            <a:br>
              <a:rPr lang="pl-PL" sz="2400"/>
            </a:br>
            <a:endParaRPr lang="pl-PL" sz="24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GB" sz="4000">
                <a:solidFill>
                  <a:srgbClr val="800000"/>
                </a:solidFill>
                <a:cs typeface="Times New Roman" pitchFamily="18" charset="0"/>
              </a:rPr>
              <a:t>Ways of counselling and means used are also varied</a:t>
            </a:r>
            <a:endParaRPr lang="pl-PL" sz="4000">
              <a:solidFill>
                <a:srgbClr val="800000"/>
              </a:solidFill>
              <a:cs typeface="Times New Roman" pitchFamily="18" charset="0"/>
            </a:endParaRPr>
          </a:p>
        </p:txBody>
      </p:sp>
      <p:sp>
        <p:nvSpPr>
          <p:cNvPr id="20483" name="Rectangle 3"/>
          <p:cNvSpPr>
            <a:spLocks noGrp="1" noChangeArrowheads="1"/>
          </p:cNvSpPr>
          <p:nvPr>
            <p:ph type="body" idx="1"/>
          </p:nvPr>
        </p:nvSpPr>
        <p:spPr/>
        <p:txBody>
          <a:bodyPr/>
          <a:lstStyle/>
          <a:p>
            <a:r>
              <a:rPr lang="en-GB">
                <a:cs typeface="Times New Roman" pitchFamily="18" charset="0"/>
              </a:rPr>
              <a:t>Some of the methods may be regarded as</a:t>
            </a:r>
            <a:r>
              <a:rPr lang="en-GB" i="1">
                <a:cs typeface="Times New Roman" pitchFamily="18" charset="0"/>
              </a:rPr>
              <a:t> </a:t>
            </a:r>
            <a:r>
              <a:rPr lang="en-GB" i="1">
                <a:solidFill>
                  <a:srgbClr val="800000"/>
                </a:solidFill>
                <a:cs typeface="Times New Roman" pitchFamily="18" charset="0"/>
              </a:rPr>
              <a:t>universal or global</a:t>
            </a:r>
            <a:r>
              <a:rPr lang="en-GB" i="1">
                <a:cs typeface="Times New Roman" pitchFamily="18" charset="0"/>
              </a:rPr>
              <a:t> </a:t>
            </a:r>
            <a:r>
              <a:rPr lang="en-GB">
                <a:cs typeface="Times New Roman" pitchFamily="18" charset="0"/>
              </a:rPr>
              <a:t>- in case when they are directed at all foreigners living in Poland</a:t>
            </a:r>
            <a:r>
              <a:rPr lang="en-GB" i="1">
                <a:cs typeface="Times New Roman" pitchFamily="18" charset="0"/>
              </a:rPr>
              <a:t> </a:t>
            </a:r>
            <a:r>
              <a:rPr lang="en-GB">
                <a:cs typeface="Times New Roman" pitchFamily="18" charset="0"/>
              </a:rPr>
              <a:t>or at every learner of Polish as a foreign language. </a:t>
            </a:r>
            <a:endParaRPr lang="pl-PL"/>
          </a:p>
          <a:p>
            <a:r>
              <a:rPr lang="en-GB" i="1">
                <a:solidFill>
                  <a:srgbClr val="800000"/>
                </a:solidFill>
                <a:cs typeface="Times New Roman" pitchFamily="18" charset="0"/>
              </a:rPr>
              <a:t>Local </a:t>
            </a:r>
            <a:r>
              <a:rPr lang="en-GB">
                <a:cs typeface="Times New Roman" pitchFamily="18" charset="0"/>
              </a:rPr>
              <a:t>methods of advising are those which are applied by local language centres or migrant organizations. </a:t>
            </a:r>
            <a:endParaRPr lang="pl-PL"/>
          </a:p>
          <a:p>
            <a:endParaRPr lang="pl-PL"/>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Grp="1" noChangeArrowheads="1"/>
          </p:cNvSpPr>
          <p:nvPr>
            <p:ph type="body" idx="1"/>
          </p:nvPr>
        </p:nvSpPr>
        <p:spPr>
          <a:xfrm>
            <a:off x="685800" y="1371600"/>
            <a:ext cx="7620000" cy="4114800"/>
          </a:xfrm>
        </p:spPr>
        <p:txBody>
          <a:bodyPr/>
          <a:lstStyle/>
          <a:p>
            <a:r>
              <a:rPr lang="pl-PL"/>
              <a:t> </a:t>
            </a:r>
            <a:r>
              <a:rPr lang="en-GB">
                <a:cs typeface="Times New Roman" pitchFamily="18" charset="0"/>
              </a:rPr>
              <a:t>Other methods of counselling may be regarded a</a:t>
            </a:r>
            <a:r>
              <a:rPr lang="en-GB" i="1">
                <a:cs typeface="Times New Roman" pitchFamily="18" charset="0"/>
              </a:rPr>
              <a:t>s </a:t>
            </a:r>
            <a:r>
              <a:rPr lang="en-GB" i="1">
                <a:solidFill>
                  <a:srgbClr val="800000"/>
                </a:solidFill>
                <a:cs typeface="Times New Roman" pitchFamily="18" charset="0"/>
              </a:rPr>
              <a:t>face-to-face (direct) formal </a:t>
            </a:r>
            <a:r>
              <a:rPr lang="en-GB">
                <a:solidFill>
                  <a:srgbClr val="800000"/>
                </a:solidFill>
                <a:cs typeface="Times New Roman" pitchFamily="18" charset="0"/>
              </a:rPr>
              <a:t>or</a:t>
            </a:r>
            <a:r>
              <a:rPr lang="en-GB" i="1">
                <a:solidFill>
                  <a:srgbClr val="800000"/>
                </a:solidFill>
                <a:cs typeface="Times New Roman" pitchFamily="18" charset="0"/>
              </a:rPr>
              <a:t> informal counselling</a:t>
            </a:r>
            <a:r>
              <a:rPr lang="en-GB">
                <a:cs typeface="Times New Roman" pitchFamily="18" charset="0"/>
              </a:rPr>
              <a:t>, </a:t>
            </a:r>
            <a:endParaRPr lang="pl-PL"/>
          </a:p>
          <a:p>
            <a:pPr>
              <a:buFontTx/>
              <a:buNone/>
            </a:pPr>
            <a:r>
              <a:rPr lang="en-GB">
                <a:cs typeface="Times New Roman" pitchFamily="18" charset="0"/>
              </a:rPr>
              <a:t>i.e. language advising provided by the staff  (teachers and administrative workers) of language schools and by the would-be teachers of Polish as </a:t>
            </a:r>
            <a:r>
              <a:rPr lang="pl-PL"/>
              <a:t>a </a:t>
            </a:r>
            <a:r>
              <a:rPr lang="en-GB">
                <a:cs typeface="Times New Roman" pitchFamily="18" charset="0"/>
              </a:rPr>
              <a:t>foreign language. </a:t>
            </a:r>
            <a:endParaRPr lang="pl-PL"/>
          </a:p>
          <a:p>
            <a:endParaRPr lang="pl-PL"/>
          </a:p>
          <a:p>
            <a:endParaRPr lang="pl-PL"/>
          </a:p>
          <a:p>
            <a:endParaRPr lang="pl-PL"/>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noChangeArrowheads="1"/>
          </p:cNvSpPr>
          <p:nvPr>
            <p:ph type="body" idx="1"/>
          </p:nvPr>
        </p:nvSpPr>
        <p:spPr>
          <a:xfrm>
            <a:off x="685800" y="1066800"/>
            <a:ext cx="7772400" cy="4114800"/>
          </a:xfrm>
        </p:spPr>
        <p:txBody>
          <a:bodyPr/>
          <a:lstStyle/>
          <a:p>
            <a:r>
              <a:rPr lang="pl-PL"/>
              <a:t> </a:t>
            </a:r>
            <a:r>
              <a:rPr lang="en-GB">
                <a:cs typeface="Times New Roman" pitchFamily="18" charset="0"/>
              </a:rPr>
              <a:t>Quite often counselling proceeds as </a:t>
            </a:r>
            <a:r>
              <a:rPr lang="en-GB" i="1">
                <a:solidFill>
                  <a:srgbClr val="800000"/>
                </a:solidFill>
                <a:cs typeface="Times New Roman" pitchFamily="18" charset="0"/>
              </a:rPr>
              <a:t>face- to- face foreigner-to-foreigner advising</a:t>
            </a:r>
            <a:r>
              <a:rPr lang="en-GB" i="1">
                <a:cs typeface="Times New Roman" pitchFamily="18" charset="0"/>
              </a:rPr>
              <a:t>.</a:t>
            </a:r>
            <a:r>
              <a:rPr lang="en-GB">
                <a:cs typeface="Times New Roman" pitchFamily="18" charset="0"/>
              </a:rPr>
              <a:t> </a:t>
            </a:r>
            <a:endParaRPr lang="pl-PL"/>
          </a:p>
          <a:p>
            <a:r>
              <a:rPr lang="en-GB">
                <a:cs typeface="Times New Roman" pitchFamily="18" charset="0"/>
              </a:rPr>
              <a:t>Also, </a:t>
            </a:r>
            <a:r>
              <a:rPr lang="en-GB" i="1">
                <a:solidFill>
                  <a:srgbClr val="800000"/>
                </a:solidFill>
                <a:cs typeface="Times New Roman" pitchFamily="18" charset="0"/>
              </a:rPr>
              <a:t>interactive counselling</a:t>
            </a:r>
            <a:r>
              <a:rPr lang="en-GB" i="1">
                <a:cs typeface="Times New Roman" pitchFamily="18" charset="0"/>
              </a:rPr>
              <a:t> </a:t>
            </a:r>
            <a:r>
              <a:rPr lang="en-GB">
                <a:cs typeface="Times New Roman" pitchFamily="18" charset="0"/>
              </a:rPr>
              <a:t>may be provided by experts </a:t>
            </a:r>
            <a:r>
              <a:rPr lang="en-GB" i="1">
                <a:solidFill>
                  <a:srgbClr val="800000"/>
                </a:solidFill>
                <a:cs typeface="Times New Roman" pitchFamily="18" charset="0"/>
              </a:rPr>
              <a:t>via the Internet</a:t>
            </a:r>
            <a:r>
              <a:rPr lang="en-GB">
                <a:cs typeface="Times New Roman" pitchFamily="18" charset="0"/>
              </a:rPr>
              <a:t> (by e-mails, chats or Internet forums). Currently, this form of searching and providing advice becomes commonly used. </a:t>
            </a:r>
            <a:endParaRPr lang="pl-PL">
              <a:cs typeface="Times New Roman" pitchFamily="18" charset="0"/>
            </a:endParaRPr>
          </a:p>
          <a:p>
            <a:endParaRPr lang="pl-PL"/>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ChangeArrowheads="1"/>
          </p:cNvSpPr>
          <p:nvPr>
            <p:ph type="body" idx="1"/>
          </p:nvPr>
        </p:nvSpPr>
        <p:spPr>
          <a:xfrm>
            <a:off x="685800" y="1219200"/>
            <a:ext cx="7772400" cy="4343400"/>
          </a:xfrm>
        </p:spPr>
        <p:txBody>
          <a:bodyPr/>
          <a:lstStyle/>
          <a:p>
            <a:r>
              <a:rPr lang="pl-PL" sz="2800"/>
              <a:t> </a:t>
            </a:r>
            <a:r>
              <a:rPr lang="en-GB" sz="2800">
                <a:cs typeface="Times New Roman" pitchFamily="18" charset="0"/>
              </a:rPr>
              <a:t>Many organizations, university departments and language schools publish multilingual leaflets/guides for foreigners, repatriates, teachers of Polish as a foreign or second language. </a:t>
            </a:r>
            <a:endParaRPr lang="pl-PL" sz="2800"/>
          </a:p>
          <a:p>
            <a:endParaRPr lang="pl-PL" sz="2800"/>
          </a:p>
          <a:p>
            <a:r>
              <a:rPr lang="pl-PL" sz="2800"/>
              <a:t> </a:t>
            </a:r>
            <a:r>
              <a:rPr lang="en-GB" sz="2800">
                <a:cs typeface="Times New Roman" pitchFamily="18" charset="0"/>
              </a:rPr>
              <a:t>Tips / guides for students instructing them on how to live in Poland and how to effectively learn Polish are provided by several language schools of Polish as a foreign language. </a:t>
            </a:r>
            <a:endParaRPr lang="pl-PL" sz="28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p:cNvSpPr>
            <a:spLocks noGrp="1" noChangeArrowheads="1"/>
          </p:cNvSpPr>
          <p:nvPr>
            <p:ph type="body" idx="1"/>
          </p:nvPr>
        </p:nvSpPr>
        <p:spPr>
          <a:xfrm>
            <a:off x="838200" y="1143000"/>
            <a:ext cx="7467600" cy="4114800"/>
          </a:xfrm>
        </p:spPr>
        <p:txBody>
          <a:bodyPr/>
          <a:lstStyle/>
          <a:p>
            <a:r>
              <a:rPr lang="pl-PL" sz="2800"/>
              <a:t> </a:t>
            </a:r>
            <a:r>
              <a:rPr lang="en-GB" sz="2800">
                <a:cs typeface="Times New Roman" pitchFamily="18" charset="0"/>
              </a:rPr>
              <a:t>At some language centres special </a:t>
            </a:r>
            <a:r>
              <a:rPr lang="en-GB" sz="2800">
                <a:solidFill>
                  <a:srgbClr val="800000"/>
                </a:solidFill>
                <a:cs typeface="Times New Roman" pitchFamily="18" charset="0"/>
              </a:rPr>
              <a:t>interactive web pages </a:t>
            </a:r>
            <a:r>
              <a:rPr lang="en-GB" sz="2800" i="1">
                <a:solidFill>
                  <a:srgbClr val="800000"/>
                </a:solidFill>
                <a:cs typeface="Times New Roman" pitchFamily="18" charset="0"/>
              </a:rPr>
              <a:t>only</a:t>
            </a:r>
            <a:r>
              <a:rPr lang="en-GB" sz="2800">
                <a:solidFill>
                  <a:srgbClr val="800000"/>
                </a:solidFill>
                <a:cs typeface="Times New Roman" pitchFamily="18" charset="0"/>
              </a:rPr>
              <a:t> for foreign students</a:t>
            </a:r>
            <a:r>
              <a:rPr lang="en-GB" sz="2800">
                <a:cs typeface="Times New Roman" pitchFamily="18" charset="0"/>
              </a:rPr>
              <a:t> have been developed (for example in the Centre of Polish Language for Foreigners, University of Łódź) </a:t>
            </a:r>
            <a:endParaRPr lang="pl-PL" sz="2800"/>
          </a:p>
          <a:p>
            <a:r>
              <a:rPr lang="pl-PL" sz="2800"/>
              <a:t> </a:t>
            </a:r>
            <a:r>
              <a:rPr lang="en-GB" sz="2800">
                <a:cs typeface="Times New Roman" pitchFamily="18" charset="0"/>
              </a:rPr>
              <a:t>and counselling system is managed as part of </a:t>
            </a:r>
            <a:r>
              <a:rPr lang="en-GB" sz="2800">
                <a:solidFill>
                  <a:srgbClr val="800000"/>
                </a:solidFill>
                <a:cs typeface="Times New Roman" pitchFamily="18" charset="0"/>
              </a:rPr>
              <a:t>European educational projects</a:t>
            </a:r>
            <a:r>
              <a:rPr lang="en-GB" sz="2800">
                <a:cs typeface="Times New Roman" pitchFamily="18" charset="0"/>
              </a:rPr>
              <a:t> (for example Linguae Mundi Foundation in Warsaw is carrying out an education project for refugees and asylum-seekers).    </a:t>
            </a:r>
            <a:endParaRPr lang="pl-PL" sz="2800">
              <a:cs typeface="Times New Roman" pitchFamily="18" charset="0"/>
            </a:endParaRPr>
          </a:p>
          <a:p>
            <a:endParaRPr lang="pl-PL" sz="2800"/>
          </a:p>
        </p:txBody>
      </p:sp>
    </p:spTree>
  </p:cSld>
  <p:clrMapOvr>
    <a:masterClrMapping/>
  </p:clrMapOvr>
</p:sld>
</file>

<file path=ppt/theme/theme1.xml><?xml version="1.0" encoding="utf-8"?>
<a:theme xmlns:a="http://schemas.openxmlformats.org/drawingml/2006/main" name="Projekt domyślny">
  <a:themeElements>
    <a:clrScheme name="Projekt domyślny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Projekt domyślny">
      <a:majorFont>
        <a:latin typeface="Times New Roman"/>
        <a:ea typeface=""/>
        <a:cs typeface=""/>
      </a:majorFont>
      <a:minorFont>
        <a:latin typeface="Times New Roman"/>
        <a:ea typeface=""/>
        <a:cs typeface=""/>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rojekt domyślny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Projekt domyślny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rojekt domyślny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Projekt domyślny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Projekt domyślny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Projekt domyślny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Projekt domyślny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80</TotalTime>
  <Words>936</Words>
  <Application>Microsoft Office PowerPoint</Application>
  <PresentationFormat>Pokaz na ekranie (4:3)</PresentationFormat>
  <Paragraphs>85</Paragraphs>
  <Slides>18</Slides>
  <Notes>18</Notes>
  <HiddenSlides>0</HiddenSlides>
  <MMClips>0</MMClips>
  <ScaleCrop>false</ScaleCrop>
  <HeadingPairs>
    <vt:vector size="4" baseType="variant">
      <vt:variant>
        <vt:lpstr>Motyw</vt:lpstr>
      </vt:variant>
      <vt:variant>
        <vt:i4>1</vt:i4>
      </vt:variant>
      <vt:variant>
        <vt:lpstr>Tytuły slajdów</vt:lpstr>
      </vt:variant>
      <vt:variant>
        <vt:i4>18</vt:i4>
      </vt:variant>
    </vt:vector>
  </HeadingPairs>
  <TitlesOfParts>
    <vt:vector size="19" baseType="lpstr">
      <vt:lpstr>Projekt domyślny</vt:lpstr>
      <vt:lpstr>Slajd 1</vt:lpstr>
      <vt:lpstr>   Name of the school: School of Polish for Foreigners at the University of Łódź  Country: Poland  Description of the counselling method: in Poland  </vt:lpstr>
      <vt:lpstr>Counselling for foreigners is offered by several organizations and institutions and by their websites</vt:lpstr>
      <vt:lpstr> government centres for foreign students and for students of Polish origin and migrants, such as:    Department of International Programmes and Recognition of  Diploma (BUWiWM)    Office for Foreigners and Repatriates    non-governmental organizations and national minorities organizations        Polish and international commercial agencies for migrants and returning migrants.  </vt:lpstr>
      <vt:lpstr>Ways of counselling and means used are also varied</vt:lpstr>
      <vt:lpstr>Slajd 6</vt:lpstr>
      <vt:lpstr>Slajd 7</vt:lpstr>
      <vt:lpstr>Slajd 8</vt:lpstr>
      <vt:lpstr>Slajd 9</vt:lpstr>
      <vt:lpstr>Slajd 10</vt:lpstr>
      <vt:lpstr>Conclusions: </vt:lpstr>
      <vt:lpstr>Slajd 12</vt:lpstr>
      <vt:lpstr> STRENGTHS </vt:lpstr>
      <vt:lpstr>Slajd 14</vt:lpstr>
      <vt:lpstr>WEAKNESSES </vt:lpstr>
      <vt:lpstr>WEAKNESSES </vt:lpstr>
      <vt:lpstr>OPPORTUNITIES</vt:lpstr>
      <vt:lpstr>THREATS</vt:lpstr>
    </vt:vector>
  </TitlesOfParts>
  <Company>Dom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SWOT ANALYSIS OF COUNSELLING METHODS IN POLAND</dc:title>
  <dc:creator>GZ</dc:creator>
  <cp:lastModifiedBy>User</cp:lastModifiedBy>
  <cp:revision>31</cp:revision>
  <dcterms:created xsi:type="dcterms:W3CDTF">2011-03-28T20:18:23Z</dcterms:created>
  <dcterms:modified xsi:type="dcterms:W3CDTF">2011-03-31T11:24:56Z</dcterms:modified>
</cp:coreProperties>
</file>